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6858000" cy="9144000"/>
  <p:embeddedFontLst>
    <p:embeddedFont>
      <p:font typeface="Helvetica Neue"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94E1B3-D637-4DED-86CF-51E8838D25DE}">
  <a:tblStyle styleId="{6194E1B3-D637-4DED-86CF-51E8838D25D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FF7"/>
          </a:solidFill>
        </a:fill>
      </a:tcStyle>
    </a:wholeTbl>
    <a:band1H>
      <a:tcStyle>
        <a:tcBdr/>
        <a:fill>
          <a:solidFill>
            <a:srgbClr val="D0DEEF"/>
          </a:solidFill>
        </a:fill>
      </a:tcStyle>
    </a:band1H>
    <a:band1V>
      <a:tcStyle>
        <a:tcBdr/>
        <a:fill>
          <a:solidFill>
            <a:srgbClr val="D0DEEF"/>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75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am Adrian a post-doctoral fellow in the Borenstein lab. I work on trying to understand the chaotic mess known as microbiome data and I create computational methods to impose order on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My background is a combination of biology and math, but I’ve been interested in all sorts of things over the years from the evolution of C. elegans to algorithms for microscopy data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my goal with this class is that you what the microbiome is, how messy and untamed the data is, and of course algorithms for how to deal with it which is the whole point of this course.</a:t>
            </a:r>
          </a:p>
        </p:txBody>
      </p:sp>
      <p:sp>
        <p:nvSpPr>
          <p:cNvPr id="236" name="Shape 23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49" name="Shape 34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5" name="Shape 35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6" name="Shape 35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Same phenotype thing applies to bacteria. Metabolites used. Gram positive/negative etc.</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Early days of genomics, DNA-DNA hyb . 70% of genomes combine, then they would roughly match the phenotype based groups.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modern studies use the 16S gene. Why 97% ID? But they won’t call these groups species, instead they use OTUs</a:t>
            </a:r>
          </a:p>
        </p:txBody>
      </p:sp>
      <p:sp>
        <p:nvSpPr>
          <p:cNvPr id="364" name="Shape 36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85" name="Shape 38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04" name="Shape 4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1" name="Shape 4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8" name="Shape 4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9" name="Shape 42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430" name="Shape 43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a long time, the relevance of microbiology to human health was about infection. Bacteria like Salmonell</a:t>
            </a:r>
            <a:r>
              <a:rPr lang="en-US"/>
              <a:t>a - diahhrea</a:t>
            </a:r>
            <a:r>
              <a:rPr lang="en-US" sz="1200" b="0" i="0" u="none" strike="noStrike" cap="none">
                <a:solidFill>
                  <a:schemeClr val="dk1"/>
                </a:solidFill>
                <a:latin typeface="Calibri"/>
                <a:ea typeface="Calibri"/>
                <a:cs typeface="Calibri"/>
                <a:sym typeface="Calibri"/>
              </a:rPr>
              <a:t>, Vibrio - cholera, mycobacterium - teberculosis, Yersinia pestis  - pla</a:t>
            </a:r>
            <a:r>
              <a:rPr lang="en-US"/>
              <a:t>gue. These bacteria are pathogens because they invade human tissues, a</a:t>
            </a:r>
            <a:r>
              <a:rPr lang="en-US" sz="1200" b="0" i="0" u="none" strike="noStrike" cap="none">
                <a:solidFill>
                  <a:schemeClr val="dk1"/>
                </a:solidFill>
                <a:latin typeface="Calibri"/>
                <a:ea typeface="Calibri"/>
                <a:cs typeface="Calibri"/>
                <a:sym typeface="Calibri"/>
              </a:rPr>
              <a:t>nd </a:t>
            </a:r>
            <a:r>
              <a:rPr lang="en-US"/>
              <a:t>has been a l</a:t>
            </a:r>
            <a:r>
              <a:rPr lang="en-US" sz="1200" b="0" i="0" u="none" strike="noStrike" cap="none">
                <a:solidFill>
                  <a:schemeClr val="dk1"/>
                </a:solidFill>
                <a:latin typeface="Calibri"/>
                <a:ea typeface="Calibri"/>
                <a:cs typeface="Calibri"/>
                <a:sym typeface="Calibri"/>
              </a:rPr>
              <a:t>ot of study </a:t>
            </a:r>
            <a:r>
              <a:rPr lang="en-US"/>
              <a:t>of </a:t>
            </a:r>
            <a:r>
              <a:rPr lang="en-US" sz="1200" b="0" i="0" u="none" strike="noStrike" cap="none">
                <a:solidFill>
                  <a:schemeClr val="dk1"/>
                </a:solidFill>
                <a:latin typeface="Calibri"/>
                <a:ea typeface="Calibri"/>
                <a:cs typeface="Calibri"/>
                <a:sym typeface="Calibri"/>
              </a:rPr>
              <a:t>the mechanisms that allow bacteria to invade the human body. </a:t>
            </a:r>
            <a:r>
              <a:rPr lang="en-US"/>
              <a:t>Microbiologists talk can pathogenicity islands which encode the genes needed to invade the human body, and an transfer from organism to organism and turn them into pathogens.</a:t>
            </a:r>
          </a:p>
          <a:p>
            <a:pPr marL="0" marR="0" lvl="0" indent="0" algn="l" rtl="0">
              <a:spcBef>
                <a:spcPts val="0"/>
              </a:spcBef>
              <a:buSzPct val="25000"/>
              <a:buNone/>
            </a:pPr>
            <a:endParaRPr/>
          </a:p>
          <a:p>
            <a:pPr marL="0" marR="0" lvl="0" indent="0" algn="l" rtl="0">
              <a:spcBef>
                <a:spcPts val="0"/>
              </a:spcBef>
              <a:buSzPct val="25000"/>
              <a:buNone/>
            </a:pPr>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T3SS, a long tormentor of of undergraduates, is one of these molecular mechanisms which has a huge amount of scientific blood and sweat put into it.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43" name="Shape 24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38" name="Shape 4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44" name="Shape 4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Originally, sanger sequencing. Then 454. Then 100bp of the miseq was enough to get a sense of variability.</a:t>
            </a:r>
          </a:p>
        </p:txBody>
      </p:sp>
      <p:sp>
        <p:nvSpPr>
          <p:cNvPr id="454" name="Shape 45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3" name="Shape 4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38" name="Shape 5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4" name="Shape 5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54" name="Shape 5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81" name="Shape 5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a:t>
            </a:r>
            <a:r>
              <a:rPr lang="en-US"/>
              <a:t> its only a small number of bacteria that do this, most have no interest in causing disease.</a:t>
            </a:r>
            <a:r>
              <a:rPr lang="en-US" sz="1200" b="0" i="0" u="none" strike="noStrike" cap="none">
                <a:solidFill>
                  <a:schemeClr val="dk1"/>
                </a:solidFill>
                <a:latin typeface="Calibri"/>
                <a:ea typeface="Calibri"/>
                <a:cs typeface="Calibri"/>
                <a:sym typeface="Calibri"/>
              </a:rPr>
              <a:t> </a:t>
            </a:r>
            <a:r>
              <a:rPr lang="en-US"/>
              <a:t>They</a:t>
            </a:r>
            <a:r>
              <a:rPr lang="en-US" sz="1200" b="0" i="0" u="none" strike="noStrike" cap="none">
                <a:solidFill>
                  <a:schemeClr val="dk1"/>
                </a:solidFill>
                <a:latin typeface="Calibri"/>
                <a:ea typeface="Calibri"/>
                <a:cs typeface="Calibri"/>
                <a:sym typeface="Calibri"/>
              </a:rPr>
              <a:t> have their own lives, they have competitors and friends, they have food requirements and waste products they need to deal with. They live in complex communities, which are as rich biologically as the African savanna, the Amazonian rain forest or the great barrier reef.</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these ecosystems exist all over our body. On our skins, in our mouths and in our intestines. Probably at least 30 trillion.</a:t>
            </a:r>
          </a:p>
          <a:p>
            <a:pPr marL="0" marR="0" lvl="0" indent="0" algn="l" rtl="0">
              <a:spcBef>
                <a:spcPts val="0"/>
              </a:spcBef>
              <a:buSzPct val="25000"/>
              <a:buNone/>
            </a:pPr>
            <a:endParaRPr/>
          </a:p>
          <a:p>
            <a:pPr marL="0" marR="0" lvl="0" indent="0" algn="l" rtl="0">
              <a:spcBef>
                <a:spcPts val="0"/>
              </a:spcBef>
              <a:buSzPct val="25000"/>
              <a:buNone/>
            </a:pPr>
            <a:r>
              <a:rPr lang="en-US"/>
              <a:t>More recently, MIcrobiologists have been interested in understanding these ‘other’ non-pathogenic bacteria that live absolutely everywhere. Why might these bacteria matter?</a:t>
            </a:r>
          </a:p>
        </p:txBody>
      </p:sp>
      <p:sp>
        <p:nvSpPr>
          <p:cNvPr id="251" name="Shape 25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1" name="Shape 61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12" name="Shape 61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6" name="Shape 62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final data look like this. Each of your OTUs, has a species assignment, and a number of 16S counts. Generally you would normalize these to obtain a relative abundance.</a:t>
            </a:r>
          </a:p>
        </p:txBody>
      </p:sp>
      <p:sp>
        <p:nvSpPr>
          <p:cNvPr id="627" name="Shape 62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47" name="Shape 6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53" name="Shape 6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59" name="Shape 6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66" name="Shape 6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75" name="Shape 6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a:t>two </a:t>
            </a:r>
          </a:p>
        </p:txBody>
      </p:sp>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4" name="Shape 75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755" name="Shape 75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62" name="Shape 7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These microbes aren’t just passengers, they’re not irrelevant freeloaders that detract from the perfected human form. They are little biochemists that live within us and engage in give and take with the human cells that surround them.  Essential vitamins. Food for the intestinal cells.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Immune development!</a:t>
            </a:r>
          </a:p>
        </p:txBody>
      </p:sp>
      <p:sp>
        <p:nvSpPr>
          <p:cNvPr id="258" name="Shape 25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6" name="Shape 2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We know a lot about eukaryotes, as naturalists have been working for hundreds of years to describe the diversity of the earth.</a:t>
            </a:r>
          </a:p>
          <a:p>
            <a:pPr lvl="0">
              <a:spcBef>
                <a:spcPts val="0"/>
              </a:spcBef>
              <a:buNone/>
            </a:pPr>
            <a:endParaRPr/>
          </a:p>
          <a:p>
            <a:pPr lvl="0">
              <a:spcBef>
                <a:spcPts val="0"/>
              </a:spcBef>
              <a:buNone/>
            </a:pPr>
            <a:r>
              <a:rPr lang="en-US"/>
              <a:t>In the old dayss explorers would return from unknown continents with a ship full of absolutely bizzare animals such as the kangaroo, but those days are past us. There are insects and protists left to find, but we actually know much of the diversity that’s out there.</a:t>
            </a:r>
          </a:p>
          <a:p>
            <a:pPr lvl="0">
              <a:spcBef>
                <a:spcPts val="0"/>
              </a:spcBef>
              <a:buNone/>
            </a:pPr>
            <a:endParaRPr/>
          </a:p>
          <a:p>
            <a:pPr lvl="0" rtl="0">
              <a:spcBef>
                <a:spcPts val="0"/>
              </a:spcBef>
              <a:buNone/>
            </a:pPr>
            <a:r>
              <a:rPr lang="en-US"/>
              <a:t>For bacteria….</a:t>
            </a:r>
          </a:p>
        </p:txBody>
      </p:sp>
      <p:sp>
        <p:nvSpPr>
          <p:cNvPr id="273" name="Shape 2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r>
              <a:rPr lang="en-US"/>
              <a:t>We actually know very little about microbial ecosystems … </a:t>
            </a:r>
          </a:p>
        </p:txBody>
      </p:sp>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back in the good old days, when we didn’t know about evolution, when species of animals and plants had clean, unambiguous fits into the god given great chain of being, naturalists would go out and try to organize the animals and plants they were finding into groups, that is into species. If you find a salamander in a pond, and later on you find another salamander that looks just like it, well they are probably both an instance of the same thing, that is the same species. Now the challenge with this poses, philosophically, is fairly clear – when is it the same enough? Salamander paws. But … someone else might say something different.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still, creating species like this is a useful way to understand the world.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Once evolution hits, we can have the biological species concept. Species are evolving, and if they evolve down a different path, there will reach a point where they are no longer compatible with one another, and can’t interbreed. This is of fundamental importance to evolutionary biology, geographical isolation breeds speciation, and then you can study speciation at the molecular level when incompatibilities between the father’s and mother’s genome become apparent.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practically? Worms yes. Salamanders no. Many other animals just will not mate in captivity. Big problem for zoos.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what exactly is the distinction between a population and a species with this? Does it matter than they COULD interbreed even when they DON’T? Its just a matter of time before some subtle molecular incompatibility pops up.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this just dosen’t apply to asexual organisms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94" name="Shape 2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Same phenotype thing applies to bacteria. Metabolites used. Gram positive/negative etc.</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Early days of genomics, DNA-DNA hyb . 70% of genomes combine, then they would roughly match the phenotype based groups.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modern studies use the 16S gene. Why 97% ID? But they won’t call these groups species, instead they use OTUs</a:t>
            </a:r>
          </a:p>
        </p:txBody>
      </p:sp>
      <p:sp>
        <p:nvSpPr>
          <p:cNvPr id="332" name="Shape 33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0" y="0"/>
            <a:ext cx="12192000" cy="4809309"/>
          </a:xfrm>
          <a:prstGeom prst="rect">
            <a:avLst/>
          </a:prstGeom>
          <a:solidFill>
            <a:srgbClr val="2E75B5">
              <a:alpha val="74901"/>
            </a:srgbClr>
          </a:solidFill>
          <a:ln>
            <a:noFill/>
          </a:ln>
        </p:spPr>
        <p:txBody>
          <a:bodyPr lIns="91425" tIns="91425" rIns="91425" bIns="91425" anchor="ctr"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698089" y="5342346"/>
            <a:ext cx="10795819" cy="1655761"/>
          </a:xfrm>
          <a:prstGeom prst="rect">
            <a:avLst/>
          </a:prstGeom>
          <a:solidFill>
            <a:schemeClr val="lt1"/>
          </a:solid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9" name="Shape 79"/>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3" name="Shape 103"/>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9" name="Shape 10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5" name="Shape 12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4" name="Shape 134"/>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91425" rIns="91425" bIns="91425" anchor="ctr" anchorCtr="0"/>
          <a:lstStyle>
            <a:lvl1pPr marL="0" marR="0" lvl="0" indent="0" algn="l" rtl="0">
              <a:lnSpc>
                <a:spcPct val="90000"/>
              </a:lnSpc>
              <a:spcBef>
                <a:spcPts val="0"/>
              </a:spcBef>
              <a:buClr>
                <a:schemeClr val="dk1"/>
              </a:buClr>
              <a:buFont typeface="Helvetica Neue"/>
              <a:buNone/>
              <a:defRPr sz="36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1" name="Shape 141"/>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8" name="Shape 148"/>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4" name="Shape 154"/>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0" y="1"/>
            <a:ext cx="12192000" cy="1280100"/>
          </a:xfrm>
          <a:prstGeom prst="rect">
            <a:avLst/>
          </a:prstGeom>
          <a:solidFill>
            <a:srgbClr val="2E75B5">
              <a:alpha val="74900"/>
            </a:srgbClr>
          </a:solid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6" name="Shape 166"/>
          <p:cNvSpPr txBox="1">
            <a:spLocks noGrp="1"/>
          </p:cNvSpPr>
          <p:nvPr>
            <p:ph type="body" idx="1"/>
          </p:nvPr>
        </p:nvSpPr>
        <p:spPr>
          <a:xfrm>
            <a:off x="838200" y="1825625"/>
            <a:ext cx="10515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rot="5400000">
            <a:off x="7133400" y="1956625"/>
            <a:ext cx="5811900" cy="26289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2" name="Shape 172"/>
          <p:cNvSpPr txBox="1">
            <a:spLocks noGrp="1"/>
          </p:cNvSpPr>
          <p:nvPr>
            <p:ph type="body" idx="1"/>
          </p:nvPr>
        </p:nvSpPr>
        <p:spPr>
          <a:xfrm rot="5400000">
            <a:off x="1799400" y="-596075"/>
            <a:ext cx="5811900" cy="77343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8" name="Shape 178"/>
          <p:cNvSpPr txBox="1">
            <a:spLocks noGrp="1"/>
          </p:cNvSpPr>
          <p:nvPr>
            <p:ph type="body" idx="1"/>
          </p:nvPr>
        </p:nvSpPr>
        <p:spPr>
          <a:xfrm rot="5400000">
            <a:off x="3920400" y="-1256575"/>
            <a:ext cx="4351200" cy="105156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9" name="Shape 179"/>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80" name="Shape 180"/>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9787" y="457200"/>
            <a:ext cx="3932100" cy="1600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4" name="Shape 184"/>
          <p:cNvSpPr>
            <a:spLocks noGrp="1"/>
          </p:cNvSpPr>
          <p:nvPr>
            <p:ph type="pic" idx="2"/>
          </p:nvPr>
        </p:nvSpPr>
        <p:spPr>
          <a:xfrm>
            <a:off x="5183187" y="987425"/>
            <a:ext cx="6172200" cy="4873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body" idx="1"/>
          </p:nvPr>
        </p:nvSpPr>
        <p:spPr>
          <a:xfrm>
            <a:off x="839787" y="2057400"/>
            <a:ext cx="3932100" cy="3811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839787" y="457200"/>
            <a:ext cx="3932100" cy="1600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1" name="Shape 191"/>
          <p:cNvSpPr txBox="1">
            <a:spLocks noGrp="1"/>
          </p:cNvSpPr>
          <p:nvPr>
            <p:ph type="body" idx="1"/>
          </p:nvPr>
        </p:nvSpPr>
        <p:spPr>
          <a:xfrm>
            <a:off x="5183187" y="987425"/>
            <a:ext cx="6172200" cy="4873500"/>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body" idx="2"/>
          </p:nvPr>
        </p:nvSpPr>
        <p:spPr>
          <a:xfrm>
            <a:off x="839787" y="2057400"/>
            <a:ext cx="3932100" cy="3811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6"/>
        <p:cNvGrpSpPr/>
        <p:nvPr/>
      </p:nvGrpSpPr>
      <p:grpSpPr>
        <a:xfrm>
          <a:off x="0" y="0"/>
          <a:ext cx="0" cy="0"/>
          <a:chOff x="0" y="0"/>
          <a:chExt cx="0" cy="0"/>
        </a:xfrm>
      </p:grpSpPr>
      <p:sp>
        <p:nvSpPr>
          <p:cNvPr id="197" name="Shape 197"/>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99" name="Shape 199"/>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2" name="Shape 202"/>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03" name="Shape 203"/>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04" name="Shape 204"/>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839787"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7" name="Shape 207"/>
          <p:cNvSpPr txBox="1">
            <a:spLocks noGrp="1"/>
          </p:cNvSpPr>
          <p:nvPr>
            <p:ph type="body" idx="1"/>
          </p:nvPr>
        </p:nvSpPr>
        <p:spPr>
          <a:xfrm>
            <a:off x="839787" y="1681163"/>
            <a:ext cx="5157900" cy="823800"/>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839787" y="2505075"/>
            <a:ext cx="5157900" cy="36846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Shape 209"/>
          <p:cNvSpPr txBox="1">
            <a:spLocks noGrp="1"/>
          </p:cNvSpPr>
          <p:nvPr>
            <p:ph type="body" idx="3"/>
          </p:nvPr>
        </p:nvSpPr>
        <p:spPr>
          <a:xfrm>
            <a:off x="6172200" y="1681163"/>
            <a:ext cx="5183100" cy="823800"/>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body" idx="4"/>
          </p:nvPr>
        </p:nvSpPr>
        <p:spPr>
          <a:xfrm>
            <a:off x="6172200" y="2505075"/>
            <a:ext cx="5183100" cy="36846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6" name="Shape 216"/>
          <p:cNvSpPr txBox="1">
            <a:spLocks noGrp="1"/>
          </p:cNvSpPr>
          <p:nvPr>
            <p:ph type="body" idx="1"/>
          </p:nvPr>
        </p:nvSpPr>
        <p:spPr>
          <a:xfrm>
            <a:off x="838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Shape 217"/>
          <p:cNvSpPr txBox="1">
            <a:spLocks noGrp="1"/>
          </p:cNvSpPr>
          <p:nvPr>
            <p:ph type="body" idx="2"/>
          </p:nvPr>
        </p:nvSpPr>
        <p:spPr>
          <a:xfrm>
            <a:off x="6172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20" name="Shape 220"/>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831850" y="1709738"/>
            <a:ext cx="10515600" cy="28527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3" name="Shape 223"/>
          <p:cNvSpPr txBox="1">
            <a:spLocks noGrp="1"/>
          </p:cNvSpPr>
          <p:nvPr>
            <p:ph type="body" idx="1"/>
          </p:nvPr>
        </p:nvSpPr>
        <p:spPr>
          <a:xfrm>
            <a:off x="831850" y="4589462"/>
            <a:ext cx="10515600" cy="1500300"/>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24" name="Shape 224"/>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7"/>
        <p:cNvGrpSpPr/>
        <p:nvPr/>
      </p:nvGrpSpPr>
      <p:grpSpPr>
        <a:xfrm>
          <a:off x="0" y="0"/>
          <a:ext cx="0" cy="0"/>
          <a:chOff x="0" y="0"/>
          <a:chExt cx="0" cy="0"/>
        </a:xfrm>
      </p:grpSpPr>
      <p:sp>
        <p:nvSpPr>
          <p:cNvPr id="228" name="Shape 228"/>
          <p:cNvSpPr txBox="1">
            <a:spLocks noGrp="1"/>
          </p:cNvSpPr>
          <p:nvPr>
            <p:ph type="ctrTitle"/>
          </p:nvPr>
        </p:nvSpPr>
        <p:spPr>
          <a:xfrm>
            <a:off x="1524000" y="1122362"/>
            <a:ext cx="9144000" cy="23877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9" name="Shape 229"/>
          <p:cNvSpPr txBox="1">
            <a:spLocks noGrp="1"/>
          </p:cNvSpPr>
          <p:nvPr>
            <p:ph type="subTitle" idx="1"/>
          </p:nvPr>
        </p:nvSpPr>
        <p:spPr>
          <a:xfrm>
            <a:off x="1524000" y="3602037"/>
            <a:ext cx="9144000" cy="1655700"/>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232" name="Shape 232"/>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0" name="Shape 160"/>
          <p:cNvSpPr txBox="1">
            <a:spLocks noGrp="1"/>
          </p:cNvSpPr>
          <p:nvPr>
            <p:ph type="body" idx="1"/>
          </p:nvPr>
        </p:nvSpPr>
        <p:spPr>
          <a:xfrm>
            <a:off x="838200" y="1825625"/>
            <a:ext cx="10515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32004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45720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64008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0" y="0"/>
            <a:ext cx="12192000" cy="4630994"/>
          </a:xfrm>
          <a:prstGeom prst="rect">
            <a:avLst/>
          </a:prstGeom>
          <a:solidFill>
            <a:srgbClr val="2E75B5">
              <a:alpha val="74901"/>
            </a:srgbClr>
          </a:solid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5800" b="0" i="0" u="none" strike="noStrike" cap="none">
                <a:solidFill>
                  <a:schemeClr val="dk1"/>
                </a:solidFill>
                <a:latin typeface="Calibri"/>
                <a:ea typeface="Calibri"/>
                <a:cs typeface="Calibri"/>
                <a:sym typeface="Calibri"/>
              </a:rPr>
              <a:t>16S rRNA and the microbiome</a:t>
            </a:r>
          </a:p>
        </p:txBody>
      </p:sp>
      <p:sp>
        <p:nvSpPr>
          <p:cNvPr id="239" name="Shape 239"/>
          <p:cNvSpPr txBox="1">
            <a:spLocks noGrp="1"/>
          </p:cNvSpPr>
          <p:nvPr>
            <p:ph type="subTitle" idx="1"/>
          </p:nvPr>
        </p:nvSpPr>
        <p:spPr>
          <a:xfrm>
            <a:off x="698089" y="5342346"/>
            <a:ext cx="10795819" cy="1655761"/>
          </a:xfrm>
          <a:prstGeom prst="rect">
            <a:avLst/>
          </a:prstGeom>
          <a:solidFill>
            <a:schemeClr val="lt1"/>
          </a:solid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2400" b="0" i="0" u="none" strike="noStrike" cap="none">
                <a:solidFill>
                  <a:schemeClr val="dk1"/>
                </a:solidFill>
                <a:latin typeface="Calibri"/>
                <a:ea typeface="Calibri"/>
                <a:cs typeface="Calibri"/>
                <a:sym typeface="Calibri"/>
              </a:rPr>
              <a:t>Adrian Verster (averster@uw.edu)</a:t>
            </a:r>
          </a:p>
          <a:p>
            <a:pPr marL="0" marR="0" lvl="0" indent="0" algn="ctr" rtl="0">
              <a:lnSpc>
                <a:spcPct val="90000"/>
              </a:lnSpc>
              <a:spcBef>
                <a:spcPts val="1000"/>
              </a:spcBef>
              <a:buClr>
                <a:schemeClr val="dk1"/>
              </a:buClr>
              <a:buSzPct val="25000"/>
              <a:buFont typeface="Arial"/>
              <a:buNone/>
            </a:pPr>
            <a:r>
              <a:rPr lang="en-US" sz="2400" b="0" i="0" u="none" strike="noStrike" cap="none">
                <a:solidFill>
                  <a:schemeClr val="dk1"/>
                </a:solidFill>
                <a:latin typeface="Calibri"/>
                <a:ea typeface="Calibri"/>
                <a:cs typeface="Calibri"/>
                <a:sym typeface="Calibri"/>
              </a:rPr>
              <a:t>April 25</a:t>
            </a:r>
            <a:r>
              <a:rPr lang="en-US" sz="2400" b="0" i="0" u="none" strike="noStrike" cap="none" baseline="30000">
                <a:solidFill>
                  <a:schemeClr val="dk1"/>
                </a:solidFill>
                <a:latin typeface="Calibri"/>
                <a:ea typeface="Calibri"/>
                <a:cs typeface="Calibri"/>
                <a:sym typeface="Calibri"/>
              </a:rPr>
              <a:t>th</a:t>
            </a:r>
            <a:r>
              <a:rPr lang="en-US" sz="2400" b="0" i="0" u="none" strike="noStrike" cap="none">
                <a:solidFill>
                  <a:schemeClr val="dk1"/>
                </a:solidFill>
                <a:latin typeface="Calibri"/>
                <a:ea typeface="Calibri"/>
                <a:cs typeface="Calibri"/>
                <a:sym typeface="Calibri"/>
              </a:rPr>
              <a:t>,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kind of phenotypes are there for </a:t>
            </a:r>
            <a:r>
              <a:rPr lang="en-US"/>
              <a:t>prokaryotes</a:t>
            </a:r>
            <a:r>
              <a:rPr lang="en-US" sz="4400" b="0" i="0" u="none" strike="noStrike" cap="none">
                <a:solidFill>
                  <a:schemeClr val="dk1"/>
                </a:solidFill>
                <a:latin typeface="Calibri"/>
                <a:ea typeface="Calibri"/>
                <a:cs typeface="Calibri"/>
                <a:sym typeface="Calibri"/>
              </a:rPr>
              <a:t>?</a:t>
            </a:r>
          </a:p>
        </p:txBody>
      </p:sp>
      <p:pic>
        <p:nvPicPr>
          <p:cNvPr id="352" name="Shape 352"/>
          <p:cNvPicPr preferRelativeResize="0">
            <a:picLocks noGrp="1"/>
          </p:cNvPicPr>
          <p:nvPr>
            <p:ph type="body" idx="1"/>
          </p:nvPr>
        </p:nvPicPr>
        <p:blipFill rotWithShape="1">
          <a:blip r:embed="rId3">
            <a:alphaModFix/>
          </a:blip>
          <a:srcRect/>
          <a:stretch/>
        </p:blipFill>
        <p:spPr>
          <a:xfrm>
            <a:off x="3327973" y="1825625"/>
            <a:ext cx="5536052"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kind of phenotypes are there for </a:t>
            </a:r>
            <a:r>
              <a:rPr lang="en-US"/>
              <a:t>prokaryotes</a:t>
            </a:r>
            <a:r>
              <a:rPr lang="en-US" sz="4400" b="0" i="0" u="none" strike="noStrike" cap="none">
                <a:solidFill>
                  <a:schemeClr val="dk1"/>
                </a:solidFill>
                <a:latin typeface="Calibri"/>
                <a:ea typeface="Calibri"/>
                <a:cs typeface="Calibri"/>
                <a:sym typeface="Calibri"/>
              </a:rPr>
              <a:t>?</a:t>
            </a:r>
          </a:p>
        </p:txBody>
      </p:sp>
      <p:pic>
        <p:nvPicPr>
          <p:cNvPr id="359" name="Shape 359"/>
          <p:cNvPicPr preferRelativeResize="0"/>
          <p:nvPr/>
        </p:nvPicPr>
        <p:blipFill rotWithShape="1">
          <a:blip r:embed="rId3">
            <a:alphaModFix/>
          </a:blip>
          <a:srcRect/>
          <a:stretch/>
        </p:blipFill>
        <p:spPr>
          <a:xfrm>
            <a:off x="4164414" y="1502625"/>
            <a:ext cx="3526705" cy="5263933"/>
          </a:xfrm>
          <a:prstGeom prst="rect">
            <a:avLst/>
          </a:prstGeom>
          <a:noFill/>
          <a:ln>
            <a:noFill/>
          </a:ln>
        </p:spPr>
      </p:pic>
      <p:sp>
        <p:nvSpPr>
          <p:cNvPr id="360" name="Shape 36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is a (</a:t>
            </a:r>
            <a:r>
              <a:rPr lang="en-US"/>
              <a:t>prokaryotic</a:t>
            </a:r>
            <a:r>
              <a:rPr lang="en-US" sz="4400" b="0" i="0" u="none" strike="noStrike" cap="none">
                <a:solidFill>
                  <a:schemeClr val="dk1"/>
                </a:solidFill>
                <a:latin typeface="Calibri"/>
                <a:ea typeface="Calibri"/>
                <a:cs typeface="Calibri"/>
                <a:sym typeface="Calibri"/>
              </a:rPr>
              <a:t>) species?</a:t>
            </a:r>
          </a:p>
        </p:txBody>
      </p:sp>
      <p:sp>
        <p:nvSpPr>
          <p:cNvPr id="367" name="Shape 367"/>
          <p:cNvSpPr txBox="1"/>
          <p:nvPr/>
        </p:nvSpPr>
        <p:spPr>
          <a:xfrm>
            <a:off x="1318090" y="2117233"/>
            <a:ext cx="2310581"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Phenotype based definition</a:t>
            </a:r>
          </a:p>
        </p:txBody>
      </p:sp>
      <p:sp>
        <p:nvSpPr>
          <p:cNvPr id="368" name="Shape 368"/>
          <p:cNvSpPr txBox="1"/>
          <p:nvPr/>
        </p:nvSpPr>
        <p:spPr>
          <a:xfrm>
            <a:off x="1318090" y="4068932"/>
            <a:ext cx="2310581"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DNA-DNA hybridization of 70%</a:t>
            </a:r>
          </a:p>
        </p:txBody>
      </p:sp>
      <p:pic>
        <p:nvPicPr>
          <p:cNvPr id="369" name="Shape 369"/>
          <p:cNvPicPr preferRelativeResize="0"/>
          <p:nvPr/>
        </p:nvPicPr>
        <p:blipFill rotWithShape="1">
          <a:blip r:embed="rId3">
            <a:alphaModFix/>
          </a:blip>
          <a:srcRect/>
          <a:stretch/>
        </p:blipFill>
        <p:spPr>
          <a:xfrm>
            <a:off x="4081464" y="3756689"/>
            <a:ext cx="4128471" cy="1749658"/>
          </a:xfrm>
          <a:prstGeom prst="rect">
            <a:avLst/>
          </a:prstGeom>
          <a:noFill/>
          <a:ln>
            <a:noFill/>
          </a:ln>
        </p:spPr>
      </p:pic>
      <p:sp>
        <p:nvSpPr>
          <p:cNvPr id="370" name="Shape 370"/>
          <p:cNvSpPr txBox="1"/>
          <p:nvPr/>
        </p:nvSpPr>
        <p:spPr>
          <a:xfrm>
            <a:off x="1318088" y="6066787"/>
            <a:ext cx="231058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16S identity of 97%</a:t>
            </a:r>
          </a:p>
        </p:txBody>
      </p:sp>
      <p:pic>
        <p:nvPicPr>
          <p:cNvPr id="371" name="Shape 371"/>
          <p:cNvPicPr preferRelativeResize="0"/>
          <p:nvPr/>
        </p:nvPicPr>
        <p:blipFill rotWithShape="1">
          <a:blip r:embed="rId4">
            <a:alphaModFix/>
          </a:blip>
          <a:srcRect/>
          <a:stretch/>
        </p:blipFill>
        <p:spPr>
          <a:xfrm>
            <a:off x="3989978" y="5683326"/>
            <a:ext cx="4344288" cy="1032105"/>
          </a:xfrm>
          <a:prstGeom prst="rect">
            <a:avLst/>
          </a:prstGeom>
          <a:noFill/>
          <a:ln>
            <a:noFill/>
          </a:ln>
        </p:spPr>
      </p:pic>
      <p:sp>
        <p:nvSpPr>
          <p:cNvPr id="372" name="Shape 372"/>
          <p:cNvSpPr/>
          <p:nvPr/>
        </p:nvSpPr>
        <p:spPr>
          <a:xfrm>
            <a:off x="4486478" y="1880439"/>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3" name="Shape 373"/>
          <p:cNvSpPr/>
          <p:nvPr/>
        </p:nvSpPr>
        <p:spPr>
          <a:xfrm flipH="1">
            <a:off x="3953490" y="1654557"/>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4" name="Shape 374"/>
          <p:cNvSpPr/>
          <p:nvPr/>
        </p:nvSpPr>
        <p:spPr>
          <a:xfrm>
            <a:off x="4267969" y="2347717"/>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5" name="Shape 375"/>
          <p:cNvSpPr/>
          <p:nvPr/>
        </p:nvSpPr>
        <p:spPr>
          <a:xfrm>
            <a:off x="4797196" y="2675126"/>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6" name="Shape 376"/>
          <p:cNvSpPr/>
          <p:nvPr/>
        </p:nvSpPr>
        <p:spPr>
          <a:xfrm>
            <a:off x="4952555" y="2147909"/>
            <a:ext cx="359305" cy="342196"/>
          </a:xfrm>
          <a:prstGeom prst="pentagon">
            <a:avLst>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7" name="Shape 377"/>
          <p:cNvSpPr/>
          <p:nvPr/>
        </p:nvSpPr>
        <p:spPr>
          <a:xfrm>
            <a:off x="7260649" y="1873814"/>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8" name="Shape 378"/>
          <p:cNvSpPr/>
          <p:nvPr/>
        </p:nvSpPr>
        <p:spPr>
          <a:xfrm>
            <a:off x="6774296" y="2226593"/>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79" name="Shape 379"/>
          <p:cNvSpPr/>
          <p:nvPr/>
        </p:nvSpPr>
        <p:spPr>
          <a:xfrm>
            <a:off x="7747000" y="2226594"/>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80" name="Shape 380"/>
          <p:cNvSpPr/>
          <p:nvPr/>
        </p:nvSpPr>
        <p:spPr>
          <a:xfrm>
            <a:off x="7292431" y="2595289"/>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81" name="Shape 381"/>
          <p:cNvSpPr/>
          <p:nvPr/>
        </p:nvSpPr>
        <p:spPr>
          <a:xfrm flipH="1">
            <a:off x="6609815" y="1654557"/>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1"/>
            <a:ext cx="12192000" cy="1280100"/>
          </a:xfrm>
          <a:prstGeom prst="rect">
            <a:avLst/>
          </a:prstGeom>
        </p:spPr>
        <p:txBody>
          <a:bodyPr lIns="91425" tIns="91425" rIns="91425" bIns="91425" anchor="ctr" anchorCtr="0">
            <a:noAutofit/>
          </a:bodyPr>
          <a:lstStyle/>
          <a:p>
            <a:pPr lvl="0">
              <a:spcBef>
                <a:spcPts val="0"/>
              </a:spcBef>
              <a:buNone/>
            </a:pPr>
            <a:r>
              <a:rPr lang="en-US"/>
              <a:t>Definitions</a:t>
            </a:r>
          </a:p>
        </p:txBody>
      </p:sp>
      <p:sp>
        <p:nvSpPr>
          <p:cNvPr id="388" name="Shape 388"/>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lvl="0">
              <a:spcBef>
                <a:spcPts val="0"/>
              </a:spcBef>
              <a:buNone/>
            </a:pPr>
            <a:r>
              <a:rPr lang="en-US"/>
              <a:t>Species - A group of prokaryotes that taxonomist has characterized based on phenotypes</a:t>
            </a:r>
          </a:p>
          <a:p>
            <a:pPr marL="0" lvl="0" indent="-69850">
              <a:spcBef>
                <a:spcPts val="0"/>
              </a:spcBef>
              <a:buClr>
                <a:schemeClr val="dk1"/>
              </a:buClr>
              <a:buSzPct val="39285"/>
              <a:buFont typeface="Arial"/>
              <a:buNone/>
            </a:pPr>
            <a:endParaRPr/>
          </a:p>
          <a:p>
            <a:pPr lvl="0">
              <a:spcBef>
                <a:spcPts val="0"/>
              </a:spcBef>
              <a:buNone/>
            </a:pPr>
            <a:r>
              <a:rPr lang="en-US"/>
              <a:t>Strain - A representative prokaryote from the species group</a:t>
            </a:r>
          </a:p>
          <a:p>
            <a:pPr lvl="0">
              <a:spcBef>
                <a:spcPts val="0"/>
              </a:spcBef>
              <a:buClr>
                <a:schemeClr val="dk1"/>
              </a:buClr>
              <a:buSzPct val="39285"/>
              <a:buFont typeface="Arial"/>
              <a:buNone/>
            </a:pPr>
            <a:endParaRPr/>
          </a:p>
          <a:p>
            <a:pPr lvl="0">
              <a:spcBef>
                <a:spcPts val="0"/>
              </a:spcBef>
              <a:buNone/>
            </a:pPr>
            <a:r>
              <a:rPr lang="en-US"/>
              <a:t>Operational taxonomical unit - A group of 16S sequences with at least 97% ID</a:t>
            </a:r>
          </a:p>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a:t>Why the 16S rRNA gene?</a:t>
            </a:r>
          </a:p>
        </p:txBody>
      </p:sp>
      <p:sp>
        <p:nvSpPr>
          <p:cNvPr id="394" name="Shape 394"/>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r>
              <a:rPr lang="en-US"/>
              <a:t>Found in all prokaryotes</a:t>
            </a:r>
          </a:p>
          <a:p>
            <a:pPr marL="228600" marR="0" lvl="0" indent="-228600" algn="l" rtl="0">
              <a:lnSpc>
                <a:spcPct val="90000"/>
              </a:lnSpc>
              <a:spcBef>
                <a:spcPts val="0"/>
              </a:spcBef>
              <a:buClr>
                <a:schemeClr val="dk1"/>
              </a:buClr>
              <a:buSzPct val="100000"/>
              <a:buFont typeface="Arial"/>
              <a:buNone/>
            </a:pPr>
            <a:endParaRPr/>
          </a:p>
          <a:p>
            <a:pPr marL="228600" marR="0" lvl="0" indent="-228600" algn="l" rtl="0">
              <a:lnSpc>
                <a:spcPct val="90000"/>
              </a:lnSpc>
              <a:spcBef>
                <a:spcPts val="0"/>
              </a:spcBef>
              <a:buClr>
                <a:schemeClr val="dk1"/>
              </a:buClr>
              <a:buSzPct val="100000"/>
              <a:buFont typeface="Arial"/>
              <a:buNone/>
            </a:pPr>
            <a:r>
              <a:rPr lang="en-US"/>
              <a:t>Conserved function</a:t>
            </a:r>
          </a:p>
          <a:p>
            <a:pPr marL="228600" marR="0" lvl="0" indent="-228600" algn="l" rtl="0">
              <a:lnSpc>
                <a:spcPct val="90000"/>
              </a:lnSpc>
              <a:spcBef>
                <a:spcPts val="0"/>
              </a:spcBef>
              <a:buClr>
                <a:schemeClr val="dk1"/>
              </a:buClr>
              <a:buSzPct val="100000"/>
              <a:buFont typeface="Arial"/>
              <a:buNone/>
            </a:pPr>
            <a:endParaRPr/>
          </a:p>
          <a:p>
            <a:pPr marL="228600" marR="0" lvl="0" indent="-228600" algn="l" rtl="0">
              <a:lnSpc>
                <a:spcPct val="90000"/>
              </a:lnSpc>
              <a:spcBef>
                <a:spcPts val="0"/>
              </a:spcBef>
              <a:buClr>
                <a:schemeClr val="dk1"/>
              </a:buClr>
              <a:buSzPct val="100000"/>
              <a:buFont typeface="Arial"/>
              <a:buNone/>
            </a:pPr>
            <a:r>
              <a:rPr lang="en-US"/>
              <a:t>Some sites which evolve neutrally</a:t>
            </a:r>
          </a:p>
          <a:p>
            <a:pPr marL="228600" marR="0" lvl="0" indent="-228600" algn="l" rtl="0">
              <a:lnSpc>
                <a:spcPct val="90000"/>
              </a:lnSpc>
              <a:spcBef>
                <a:spcPts val="0"/>
              </a:spcBef>
              <a:buClr>
                <a:schemeClr val="dk1"/>
              </a:buClr>
              <a:buSzPct val="100000"/>
              <a:buFont typeface="Arial"/>
              <a:buNone/>
            </a:pPr>
            <a:endParaRPr/>
          </a:p>
          <a:p>
            <a:pPr marL="228600" marR="0" lvl="0" indent="-228600" algn="l" rtl="0">
              <a:lnSpc>
                <a:spcPct val="90000"/>
              </a:lnSpc>
              <a:spcBef>
                <a:spcPts val="0"/>
              </a:spcBef>
              <a:buClr>
                <a:schemeClr val="dk1"/>
              </a:buClr>
              <a:buSzPct val="100000"/>
              <a:buFont typeface="Arial"/>
              <a:buNone/>
            </a:pPr>
            <a:r>
              <a:rPr lang="en-US"/>
              <a:t>Evolves resolution to discriminate between species</a:t>
            </a:r>
          </a:p>
          <a:p>
            <a:pPr marL="228600" marR="0" lvl="0" indent="-228600" algn="l" rtl="0">
              <a:lnSpc>
                <a:spcPct val="90000"/>
              </a:lnSpc>
              <a:spcBef>
                <a:spcPts val="0"/>
              </a:spcBef>
              <a:buClr>
                <a:schemeClr val="dk1"/>
              </a:buClr>
              <a:buSzPct val="100000"/>
              <a:buFont typeface="Arial"/>
              <a:buNone/>
            </a:pPr>
            <a:endParaRPr/>
          </a:p>
          <a:p>
            <a:pPr marL="228600" marR="0" lvl="0" indent="-228600" algn="l" rtl="0">
              <a:lnSpc>
                <a:spcPct val="90000"/>
              </a:lnSpc>
              <a:spcBef>
                <a:spcPts val="0"/>
              </a:spcBef>
              <a:buClr>
                <a:schemeClr val="dk1"/>
              </a:buClr>
              <a:buSzPct val="1000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A long history of 16S phylogenetics </a:t>
            </a:r>
          </a:p>
        </p:txBody>
      </p:sp>
      <p:pic>
        <p:nvPicPr>
          <p:cNvPr id="401" name="Shape 401"/>
          <p:cNvPicPr preferRelativeResize="0">
            <a:picLocks noGrp="1"/>
          </p:cNvPicPr>
          <p:nvPr>
            <p:ph type="body" idx="1"/>
          </p:nvPr>
        </p:nvPicPr>
        <p:blipFill rotWithShape="1">
          <a:blip r:embed="rId3">
            <a:alphaModFix/>
          </a:blip>
          <a:srcRect/>
          <a:stretch/>
        </p:blipFill>
        <p:spPr>
          <a:xfrm>
            <a:off x="1730300" y="2017214"/>
            <a:ext cx="8731397" cy="4351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Prior to this, </a:t>
            </a:r>
            <a:r>
              <a:rPr lang="en-US"/>
              <a:t>prokaryotes</a:t>
            </a:r>
            <a:r>
              <a:rPr lang="en-US" sz="4400" b="0" i="0" u="none" strike="noStrike" cap="none">
                <a:solidFill>
                  <a:schemeClr val="dk1"/>
                </a:solidFill>
                <a:latin typeface="Calibri"/>
                <a:ea typeface="Calibri"/>
                <a:cs typeface="Calibri"/>
                <a:sym typeface="Calibri"/>
              </a:rPr>
              <a:t> were all lumped together</a:t>
            </a:r>
          </a:p>
        </p:txBody>
      </p:sp>
      <p:sp>
        <p:nvSpPr>
          <p:cNvPr id="407" name="Shape 40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Animalia, Fungi, Plantae, Protista, Monera (Whittaker 1969)</a:t>
            </a:r>
          </a:p>
        </p:txBody>
      </p:sp>
      <p:pic>
        <p:nvPicPr>
          <p:cNvPr id="408" name="Shape 408"/>
          <p:cNvPicPr preferRelativeResize="0"/>
          <p:nvPr/>
        </p:nvPicPr>
        <p:blipFill rotWithShape="1">
          <a:blip r:embed="rId3">
            <a:alphaModFix/>
          </a:blip>
          <a:srcRect/>
          <a:stretch/>
        </p:blipFill>
        <p:spPr>
          <a:xfrm>
            <a:off x="1393721" y="2802260"/>
            <a:ext cx="9333271" cy="39201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Outline</a:t>
            </a:r>
          </a:p>
        </p:txBody>
      </p:sp>
      <p:sp>
        <p:nvSpPr>
          <p:cNvPr id="414" name="Shape 414"/>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Bacterial species</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difference between </a:t>
            </a:r>
            <a:r>
              <a:rPr lang="en-US"/>
              <a:t>prokaryotic</a:t>
            </a:r>
            <a:r>
              <a:rPr lang="en-US" sz="2400" b="0" i="0" u="none" strike="noStrike" cap="none">
                <a:solidFill>
                  <a:schemeClr val="dk1"/>
                </a:solidFill>
                <a:latin typeface="Calibri"/>
                <a:ea typeface="Calibri"/>
                <a:cs typeface="Calibri"/>
                <a:sym typeface="Calibri"/>
              </a:rPr>
              <a:t> and eukaryotic species</a:t>
            </a:r>
          </a:p>
          <a:p>
            <a:pPr marL="228600" marR="0" lvl="0" indent="-228600" algn="l" rtl="0">
              <a:lnSpc>
                <a:spcPct val="8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16S rRNA sequencing – the standard method</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standard method to analyze 16S sequencing data</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dimensionality reduction</a:t>
            </a:r>
          </a:p>
          <a:p>
            <a:pPr marL="457200" marR="0" lvl="1" indent="0" algn="l" rtl="0">
              <a:lnSpc>
                <a:spcPct val="80000"/>
              </a:lnSpc>
              <a:spcBef>
                <a:spcPts val="500"/>
              </a:spcBef>
              <a:spcAft>
                <a:spcPts val="0"/>
              </a:spcAft>
              <a:buClr>
                <a:schemeClr val="dk1"/>
              </a:buClr>
              <a:buSzPct val="25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16S rRNA sequencing – an alternative method</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shortcomings of the standard method</a:t>
            </a:r>
          </a:p>
          <a:p>
            <a:pPr marL="685800" marR="0" lvl="1" indent="-228600" algn="l" rtl="0">
              <a:lnSpc>
                <a:spcPct val="80000"/>
              </a:lnSpc>
              <a:spcBef>
                <a:spcPts val="500"/>
              </a:spcBef>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a more sophisticated alternative method</a:t>
            </a:r>
          </a:p>
        </p:txBody>
      </p:sp>
      <p:sp>
        <p:nvSpPr>
          <p:cNvPr id="415" name="Shape 415"/>
          <p:cNvSpPr/>
          <p:nvPr/>
        </p:nvSpPr>
        <p:spPr>
          <a:xfrm>
            <a:off x="701325" y="3079100"/>
            <a:ext cx="10742100" cy="1236300"/>
          </a:xfrm>
          <a:prstGeom prst="rect">
            <a:avLst/>
          </a:prstGeom>
          <a:noFill/>
          <a:ln w="254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A standard metagenomics study</a:t>
            </a:r>
          </a:p>
        </p:txBody>
      </p:sp>
      <p:pic>
        <p:nvPicPr>
          <p:cNvPr id="421" name="Shape 421"/>
          <p:cNvPicPr preferRelativeResize="0">
            <a:picLocks noGrp="1"/>
          </p:cNvPicPr>
          <p:nvPr>
            <p:ph type="body" idx="1"/>
          </p:nvPr>
        </p:nvPicPr>
        <p:blipFill rotWithShape="1">
          <a:blip r:embed="rId3">
            <a:alphaModFix/>
          </a:blip>
          <a:srcRect/>
          <a:stretch/>
        </p:blipFill>
        <p:spPr>
          <a:xfrm>
            <a:off x="3736889" y="1363508"/>
            <a:ext cx="4876169" cy="5508674"/>
          </a:xfrm>
          <a:prstGeom prst="rect">
            <a:avLst/>
          </a:prstGeom>
          <a:noFill/>
          <a:ln>
            <a:noFill/>
          </a:ln>
        </p:spPr>
      </p:pic>
      <p:sp>
        <p:nvSpPr>
          <p:cNvPr id="422" name="Shape 422"/>
          <p:cNvSpPr txBox="1"/>
          <p:nvPr/>
        </p:nvSpPr>
        <p:spPr>
          <a:xfrm>
            <a:off x="2408900" y="1524000"/>
            <a:ext cx="2133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Study population</a:t>
            </a:r>
          </a:p>
        </p:txBody>
      </p:sp>
      <p:sp>
        <p:nvSpPr>
          <p:cNvPr id="423" name="Shape 423"/>
          <p:cNvSpPr txBox="1"/>
          <p:nvPr/>
        </p:nvSpPr>
        <p:spPr>
          <a:xfrm>
            <a:off x="2408900" y="2335161"/>
            <a:ext cx="2133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Stool samples</a:t>
            </a:r>
          </a:p>
        </p:txBody>
      </p:sp>
      <p:sp>
        <p:nvSpPr>
          <p:cNvPr id="424" name="Shape 424"/>
          <p:cNvSpPr txBox="1"/>
          <p:nvPr/>
        </p:nvSpPr>
        <p:spPr>
          <a:xfrm>
            <a:off x="2408900" y="3179338"/>
            <a:ext cx="2133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Environmental DNA</a:t>
            </a:r>
          </a:p>
        </p:txBody>
      </p:sp>
      <p:sp>
        <p:nvSpPr>
          <p:cNvPr id="425" name="Shape 425"/>
          <p:cNvSpPr txBox="1"/>
          <p:nvPr/>
        </p:nvSpPr>
        <p:spPr>
          <a:xfrm>
            <a:off x="2408900" y="4082432"/>
            <a:ext cx="213359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16S OTUs </a:t>
            </a:r>
          </a:p>
        </p:txBody>
      </p:sp>
      <p:sp>
        <p:nvSpPr>
          <p:cNvPr id="426" name="Shape 426"/>
          <p:cNvSpPr txBox="1"/>
          <p:nvPr/>
        </p:nvSpPr>
        <p:spPr>
          <a:xfrm>
            <a:off x="2408900" y="5292642"/>
            <a:ext cx="21335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Compare the study populations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Question – how has industrialization changed the gut microbiome?</a:t>
            </a:r>
          </a:p>
        </p:txBody>
      </p:sp>
      <p:pic>
        <p:nvPicPr>
          <p:cNvPr id="433" name="Shape 433"/>
          <p:cNvPicPr preferRelativeResize="0">
            <a:picLocks noGrp="1"/>
          </p:cNvPicPr>
          <p:nvPr>
            <p:ph type="body" idx="1"/>
          </p:nvPr>
        </p:nvPicPr>
        <p:blipFill rotWithShape="1">
          <a:blip r:embed="rId3">
            <a:alphaModFix/>
          </a:blip>
          <a:srcRect/>
          <a:stretch/>
        </p:blipFill>
        <p:spPr>
          <a:xfrm>
            <a:off x="3105150" y="1369062"/>
            <a:ext cx="5210174" cy="1947678"/>
          </a:xfrm>
          <a:prstGeom prst="rect">
            <a:avLst/>
          </a:prstGeom>
          <a:noFill/>
          <a:ln>
            <a:noFill/>
          </a:ln>
        </p:spPr>
      </p:pic>
      <p:sp>
        <p:nvSpPr>
          <p:cNvPr id="434" name="Shape 434"/>
          <p:cNvSpPr/>
          <p:nvPr/>
        </p:nvSpPr>
        <p:spPr>
          <a:xfrm>
            <a:off x="1976436" y="5835569"/>
            <a:ext cx="8239125"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We characterize the fecal, oral, and skin bacterial microbiome and resistome of members of an isolated Yanomami Amerindian village with no documented previous contact with Western people</a:t>
            </a:r>
          </a:p>
        </p:txBody>
      </p:sp>
      <p:pic>
        <p:nvPicPr>
          <p:cNvPr id="435" name="Shape 435"/>
          <p:cNvPicPr preferRelativeResize="0"/>
          <p:nvPr/>
        </p:nvPicPr>
        <p:blipFill rotWithShape="1">
          <a:blip r:embed="rId4">
            <a:alphaModFix/>
          </a:blip>
          <a:srcRect/>
          <a:stretch/>
        </p:blipFill>
        <p:spPr>
          <a:xfrm>
            <a:off x="3855719" y="3448446"/>
            <a:ext cx="3489959" cy="22189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3959" b="0" i="0" u="none" strike="noStrike" cap="none">
                <a:solidFill>
                  <a:schemeClr val="dk1"/>
                </a:solidFill>
                <a:latin typeface="Calibri"/>
                <a:ea typeface="Calibri"/>
                <a:cs typeface="Calibri"/>
                <a:sym typeface="Calibri"/>
              </a:rPr>
              <a:t>Microbiology has a long standing interest in pathogens</a:t>
            </a:r>
          </a:p>
        </p:txBody>
      </p:sp>
      <p:pic>
        <p:nvPicPr>
          <p:cNvPr id="246" name="Shape 246"/>
          <p:cNvPicPr preferRelativeResize="0">
            <a:picLocks noGrp="1"/>
          </p:cNvPicPr>
          <p:nvPr>
            <p:ph type="body" idx="1"/>
          </p:nvPr>
        </p:nvPicPr>
        <p:blipFill rotWithShape="1">
          <a:blip r:embed="rId3">
            <a:alphaModFix/>
          </a:blip>
          <a:srcRect/>
          <a:stretch/>
        </p:blipFill>
        <p:spPr>
          <a:xfrm>
            <a:off x="3303971" y="2444093"/>
            <a:ext cx="5280220" cy="2838119"/>
          </a:xfrm>
          <a:prstGeom prst="rect">
            <a:avLst/>
          </a:prstGeom>
          <a:noFill/>
          <a:ln>
            <a:noFill/>
          </a:ln>
        </p:spPr>
      </p:pic>
      <p:sp>
        <p:nvSpPr>
          <p:cNvPr id="247" name="Shape 247"/>
          <p:cNvSpPr txBox="1"/>
          <p:nvPr/>
        </p:nvSpPr>
        <p:spPr>
          <a:xfrm>
            <a:off x="9999215" y="6488667"/>
            <a:ext cx="219278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chemeClr val="dk1"/>
                </a:solidFill>
                <a:latin typeface="Calibri"/>
                <a:ea typeface="Calibri"/>
                <a:cs typeface="Calibri"/>
                <a:sym typeface="Calibri"/>
              </a:rPr>
              <a:t>Kaur and Jain 2012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The hygiene hypothesis</a:t>
            </a:r>
          </a:p>
        </p:txBody>
      </p:sp>
      <p:pic>
        <p:nvPicPr>
          <p:cNvPr id="441" name="Shape 441"/>
          <p:cNvPicPr preferRelativeResize="0">
            <a:picLocks noGrp="1"/>
          </p:cNvPicPr>
          <p:nvPr>
            <p:ph type="body" idx="1"/>
          </p:nvPr>
        </p:nvPicPr>
        <p:blipFill rotWithShape="1">
          <a:blip r:embed="rId3">
            <a:alphaModFix/>
          </a:blip>
          <a:srcRect/>
          <a:stretch/>
        </p:blipFill>
        <p:spPr>
          <a:xfrm>
            <a:off x="4413339" y="1632583"/>
            <a:ext cx="4261583" cy="48901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A modern metagenomics sequencing pipeline</a:t>
            </a:r>
          </a:p>
        </p:txBody>
      </p:sp>
      <p:pic>
        <p:nvPicPr>
          <p:cNvPr id="447" name="Shape 447"/>
          <p:cNvPicPr preferRelativeResize="0">
            <a:picLocks noGrp="1"/>
          </p:cNvPicPr>
          <p:nvPr>
            <p:ph type="body" idx="1"/>
          </p:nvPr>
        </p:nvPicPr>
        <p:blipFill rotWithShape="1">
          <a:blip r:embed="rId3">
            <a:alphaModFix/>
          </a:blip>
          <a:srcRect/>
          <a:stretch/>
        </p:blipFill>
        <p:spPr>
          <a:xfrm>
            <a:off x="3921566" y="1453709"/>
            <a:ext cx="4783769" cy="5404289"/>
          </a:xfrm>
          <a:prstGeom prst="rect">
            <a:avLst/>
          </a:prstGeom>
          <a:noFill/>
          <a:ln>
            <a:noFill/>
          </a:ln>
        </p:spPr>
      </p:pic>
      <p:sp>
        <p:nvSpPr>
          <p:cNvPr id="448" name="Shape 448"/>
          <p:cNvSpPr txBox="1"/>
          <p:nvPr/>
        </p:nvSpPr>
        <p:spPr>
          <a:xfrm>
            <a:off x="9626353" y="6488667"/>
            <a:ext cx="256564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Lasken and McLean 2014</a:t>
            </a:r>
          </a:p>
        </p:txBody>
      </p:sp>
      <p:sp>
        <p:nvSpPr>
          <p:cNvPr id="449" name="Shape 449"/>
          <p:cNvSpPr/>
          <p:nvPr/>
        </p:nvSpPr>
        <p:spPr>
          <a:xfrm>
            <a:off x="6725920" y="2743200"/>
            <a:ext cx="1979416" cy="4003039"/>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50" name="Shape 450"/>
          <p:cNvSpPr/>
          <p:nvPr/>
        </p:nvSpPr>
        <p:spPr>
          <a:xfrm>
            <a:off x="6196721" y="4052053"/>
            <a:ext cx="1979416" cy="2621279"/>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part of the 16S gene are we amplifying?</a:t>
            </a:r>
          </a:p>
        </p:txBody>
      </p:sp>
      <p:pic>
        <p:nvPicPr>
          <p:cNvPr id="457" name="Shape 457"/>
          <p:cNvPicPr preferRelativeResize="0"/>
          <p:nvPr/>
        </p:nvPicPr>
        <p:blipFill rotWithShape="1">
          <a:blip r:embed="rId3">
            <a:alphaModFix/>
          </a:blip>
          <a:srcRect/>
          <a:stretch/>
        </p:blipFill>
        <p:spPr>
          <a:xfrm>
            <a:off x="2516416" y="1322573"/>
            <a:ext cx="7289797" cy="5516764"/>
          </a:xfrm>
          <a:prstGeom prst="rect">
            <a:avLst/>
          </a:prstGeom>
          <a:noFill/>
          <a:ln>
            <a:noFill/>
          </a:ln>
        </p:spPr>
      </p:pic>
      <p:sp>
        <p:nvSpPr>
          <p:cNvPr id="458" name="Shape 458"/>
          <p:cNvSpPr/>
          <p:nvPr/>
        </p:nvSpPr>
        <p:spPr>
          <a:xfrm>
            <a:off x="9376360" y="1293787"/>
            <a:ext cx="634481" cy="5626358"/>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59" name="Shape 459"/>
          <p:cNvSpPr/>
          <p:nvPr/>
        </p:nvSpPr>
        <p:spPr>
          <a:xfrm>
            <a:off x="2126134" y="1322573"/>
            <a:ext cx="634481" cy="5626358"/>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60" name="Shape 460"/>
          <p:cNvSpPr/>
          <p:nvPr/>
        </p:nvSpPr>
        <p:spPr>
          <a:xfrm>
            <a:off x="2329543" y="1322573"/>
            <a:ext cx="7476669" cy="140466"/>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How do we cluster 16S sequences?</a:t>
            </a:r>
          </a:p>
        </p:txBody>
      </p:sp>
      <p:sp>
        <p:nvSpPr>
          <p:cNvPr id="466" name="Shape 466"/>
          <p:cNvSpPr/>
          <p:nvPr/>
        </p:nvSpPr>
        <p:spPr>
          <a:xfrm>
            <a:off x="4722291" y="3045399"/>
            <a:ext cx="634481" cy="29296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pic>
        <p:nvPicPr>
          <p:cNvPr id="467" name="Shape 467"/>
          <p:cNvPicPr preferRelativeResize="0"/>
          <p:nvPr/>
        </p:nvPicPr>
        <p:blipFill rotWithShape="1">
          <a:blip r:embed="rId3">
            <a:alphaModFix/>
          </a:blip>
          <a:srcRect/>
          <a:stretch/>
        </p:blipFill>
        <p:spPr>
          <a:xfrm>
            <a:off x="1330834" y="2305022"/>
            <a:ext cx="4572250" cy="886858"/>
          </a:xfrm>
          <a:prstGeom prst="rect">
            <a:avLst/>
          </a:prstGeom>
          <a:noFill/>
          <a:ln>
            <a:noFill/>
          </a:ln>
        </p:spPr>
      </p:pic>
      <p:cxnSp>
        <p:nvCxnSpPr>
          <p:cNvPr id="468" name="Shape 468"/>
          <p:cNvCxnSpPr/>
          <p:nvPr/>
        </p:nvCxnSpPr>
        <p:spPr>
          <a:xfrm>
            <a:off x="2030591" y="5984896"/>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69" name="Shape 469"/>
          <p:cNvCxnSpPr/>
          <p:nvPr/>
        </p:nvCxnSpPr>
        <p:spPr>
          <a:xfrm>
            <a:off x="2891283" y="5355630"/>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70" name="Shape 470"/>
          <p:cNvCxnSpPr/>
          <p:nvPr/>
        </p:nvCxnSpPr>
        <p:spPr>
          <a:xfrm>
            <a:off x="4039853" y="5759087"/>
            <a:ext cx="356460" cy="0"/>
          </a:xfrm>
          <a:prstGeom prst="straightConnector1">
            <a:avLst/>
          </a:prstGeom>
          <a:noFill/>
          <a:ln w="19050" cap="flat" cmpd="sng">
            <a:solidFill>
              <a:srgbClr val="00B050"/>
            </a:solidFill>
            <a:prstDash val="solid"/>
            <a:miter/>
            <a:headEnd type="none" w="med" len="med"/>
            <a:tailEnd type="none" w="med" len="med"/>
          </a:ln>
        </p:spPr>
      </p:cxnSp>
      <p:cxnSp>
        <p:nvCxnSpPr>
          <p:cNvPr id="471" name="Shape 471"/>
          <p:cNvCxnSpPr/>
          <p:nvPr/>
        </p:nvCxnSpPr>
        <p:spPr>
          <a:xfrm>
            <a:off x="2182991" y="6137296"/>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72" name="Shape 472"/>
          <p:cNvCxnSpPr/>
          <p:nvPr/>
        </p:nvCxnSpPr>
        <p:spPr>
          <a:xfrm>
            <a:off x="1674131" y="6113050"/>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73" name="Shape 473"/>
          <p:cNvCxnSpPr/>
          <p:nvPr/>
        </p:nvCxnSpPr>
        <p:spPr>
          <a:xfrm>
            <a:off x="1961558" y="6294946"/>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74" name="Shape 474"/>
          <p:cNvCxnSpPr/>
          <p:nvPr/>
        </p:nvCxnSpPr>
        <p:spPr>
          <a:xfrm>
            <a:off x="3069513" y="5483785"/>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75" name="Shape 475"/>
          <p:cNvCxnSpPr/>
          <p:nvPr/>
        </p:nvCxnSpPr>
        <p:spPr>
          <a:xfrm>
            <a:off x="2603415" y="5661101"/>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76" name="Shape 476"/>
          <p:cNvCxnSpPr/>
          <p:nvPr/>
        </p:nvCxnSpPr>
        <p:spPr>
          <a:xfrm>
            <a:off x="4218082" y="5955398"/>
            <a:ext cx="356460" cy="0"/>
          </a:xfrm>
          <a:prstGeom prst="straightConnector1">
            <a:avLst/>
          </a:prstGeom>
          <a:noFill/>
          <a:ln w="19050" cap="flat" cmpd="sng">
            <a:solidFill>
              <a:srgbClr val="00B050"/>
            </a:solidFill>
            <a:prstDash val="solid"/>
            <a:miter/>
            <a:headEnd type="none" w="med" len="med"/>
            <a:tailEnd type="none" w="med" len="med"/>
          </a:ln>
        </p:spPr>
      </p:cxnSp>
      <p:cxnSp>
        <p:nvCxnSpPr>
          <p:cNvPr id="477" name="Shape 477"/>
          <p:cNvCxnSpPr/>
          <p:nvPr/>
        </p:nvCxnSpPr>
        <p:spPr>
          <a:xfrm>
            <a:off x="4574544" y="5802998"/>
            <a:ext cx="356460" cy="0"/>
          </a:xfrm>
          <a:prstGeom prst="straightConnector1">
            <a:avLst/>
          </a:prstGeom>
          <a:noFill/>
          <a:ln w="19050" cap="flat" cmpd="sng">
            <a:solidFill>
              <a:srgbClr val="00B050"/>
            </a:solidFill>
            <a:prstDash val="solid"/>
            <a:miter/>
            <a:headEnd type="none" w="med" len="med"/>
            <a:tailEnd type="none" w="med" len="med"/>
          </a:ln>
        </p:spPr>
      </p:cxnSp>
      <p:sp>
        <p:nvSpPr>
          <p:cNvPr id="478" name="Shape 478"/>
          <p:cNvSpPr/>
          <p:nvPr/>
        </p:nvSpPr>
        <p:spPr>
          <a:xfrm flipH="1">
            <a:off x="1636833" y="5665682"/>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79" name="Shape 479"/>
          <p:cNvSpPr/>
          <p:nvPr/>
        </p:nvSpPr>
        <p:spPr>
          <a:xfrm flipH="1">
            <a:off x="3977067" y="5355630"/>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80" name="Shape 480"/>
          <p:cNvSpPr/>
          <p:nvPr/>
        </p:nvSpPr>
        <p:spPr>
          <a:xfrm flipH="1">
            <a:off x="2565305" y="5012171"/>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481" name="Shape 481"/>
          <p:cNvCxnSpPr>
            <a:endCxn id="480" idx="3"/>
          </p:cNvCxnSpPr>
          <p:nvPr/>
        </p:nvCxnSpPr>
        <p:spPr>
          <a:xfrm>
            <a:off x="3069634" y="5483666"/>
            <a:ext cx="320700" cy="333600"/>
          </a:xfrm>
          <a:prstGeom prst="straightConnector1">
            <a:avLst/>
          </a:prstGeom>
          <a:noFill/>
          <a:ln w="9525" cap="flat" cmpd="sng">
            <a:solidFill>
              <a:schemeClr val="dk1"/>
            </a:solidFill>
            <a:prstDash val="solid"/>
            <a:miter/>
            <a:headEnd type="none" w="med" len="med"/>
            <a:tailEnd type="triangle" w="lg" len="lg"/>
          </a:ln>
        </p:spPr>
      </p:cxnSp>
      <p:sp>
        <p:nvSpPr>
          <p:cNvPr id="482" name="Shape 482"/>
          <p:cNvSpPr txBox="1"/>
          <p:nvPr/>
        </p:nvSpPr>
        <p:spPr>
          <a:xfrm>
            <a:off x="2940442" y="5567362"/>
            <a:ext cx="4990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3%</a:t>
            </a:r>
          </a:p>
        </p:txBody>
      </p:sp>
      <p:cxnSp>
        <p:nvCxnSpPr>
          <p:cNvPr id="483" name="Shape 483"/>
          <p:cNvCxnSpPr/>
          <p:nvPr/>
        </p:nvCxnSpPr>
        <p:spPr>
          <a:xfrm>
            <a:off x="3636625" y="3338364"/>
            <a:ext cx="0" cy="1545318"/>
          </a:xfrm>
          <a:prstGeom prst="straightConnector1">
            <a:avLst/>
          </a:prstGeom>
          <a:noFill/>
          <a:ln w="19050" cap="flat" cmpd="sng">
            <a:solidFill>
              <a:schemeClr val="dk1"/>
            </a:solidFill>
            <a:prstDash val="solid"/>
            <a:miter/>
            <a:headEnd type="none" w="med" len="med"/>
            <a:tailEnd type="triangle" w="lg" len="lg"/>
          </a:ln>
        </p:spPr>
      </p:cxnSp>
      <p:sp>
        <p:nvSpPr>
          <p:cNvPr id="484" name="Shape 484"/>
          <p:cNvSpPr txBox="1"/>
          <p:nvPr/>
        </p:nvSpPr>
        <p:spPr>
          <a:xfrm>
            <a:off x="3717992" y="3874782"/>
            <a:ext cx="70792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a:t>
            </a:r>
          </a:p>
        </p:txBody>
      </p:sp>
      <p:pic>
        <p:nvPicPr>
          <p:cNvPr id="485" name="Shape 485"/>
          <p:cNvPicPr preferRelativeResize="0"/>
          <p:nvPr/>
        </p:nvPicPr>
        <p:blipFill rotWithShape="1">
          <a:blip r:embed="rId4">
            <a:alphaModFix/>
          </a:blip>
          <a:srcRect/>
          <a:stretch/>
        </p:blipFill>
        <p:spPr>
          <a:xfrm>
            <a:off x="3229923" y="1390770"/>
            <a:ext cx="1036049" cy="872462"/>
          </a:xfrm>
          <a:prstGeom prst="rect">
            <a:avLst/>
          </a:prstGeom>
          <a:noFill/>
          <a:ln>
            <a:noFill/>
          </a:ln>
        </p:spPr>
      </p:pic>
      <p:pic>
        <p:nvPicPr>
          <p:cNvPr id="486" name="Shape 486"/>
          <p:cNvPicPr preferRelativeResize="0"/>
          <p:nvPr/>
        </p:nvPicPr>
        <p:blipFill rotWithShape="1">
          <a:blip r:embed="rId5">
            <a:alphaModFix/>
          </a:blip>
          <a:srcRect/>
          <a:stretch/>
        </p:blipFill>
        <p:spPr>
          <a:xfrm>
            <a:off x="9328467" y="1390770"/>
            <a:ext cx="1046788" cy="830509"/>
          </a:xfrm>
          <a:prstGeom prst="rect">
            <a:avLst/>
          </a:prstGeom>
          <a:noFill/>
          <a:ln>
            <a:noFill/>
          </a:ln>
        </p:spPr>
      </p:pic>
      <p:pic>
        <p:nvPicPr>
          <p:cNvPr id="487" name="Shape 487"/>
          <p:cNvPicPr preferRelativeResize="0"/>
          <p:nvPr/>
        </p:nvPicPr>
        <p:blipFill rotWithShape="1">
          <a:blip r:embed="rId3">
            <a:alphaModFix/>
          </a:blip>
          <a:srcRect/>
          <a:stretch/>
        </p:blipFill>
        <p:spPr>
          <a:xfrm>
            <a:off x="7274435" y="2302240"/>
            <a:ext cx="4572250" cy="886858"/>
          </a:xfrm>
          <a:prstGeom prst="rect">
            <a:avLst/>
          </a:prstGeom>
          <a:noFill/>
          <a:ln>
            <a:noFill/>
          </a:ln>
        </p:spPr>
      </p:pic>
      <p:cxnSp>
        <p:nvCxnSpPr>
          <p:cNvPr id="488" name="Shape 488"/>
          <p:cNvCxnSpPr/>
          <p:nvPr/>
        </p:nvCxnSpPr>
        <p:spPr>
          <a:xfrm>
            <a:off x="9150236" y="5377516"/>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89" name="Shape 489"/>
          <p:cNvCxnSpPr/>
          <p:nvPr/>
        </p:nvCxnSpPr>
        <p:spPr>
          <a:xfrm>
            <a:off x="8441946" y="6159180"/>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90" name="Shape 490"/>
          <p:cNvCxnSpPr/>
          <p:nvPr/>
        </p:nvCxnSpPr>
        <p:spPr>
          <a:xfrm>
            <a:off x="8220511" y="6316832"/>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491" name="Shape 491"/>
          <p:cNvCxnSpPr/>
          <p:nvPr/>
        </p:nvCxnSpPr>
        <p:spPr>
          <a:xfrm>
            <a:off x="9328467" y="5505669"/>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92" name="Shape 492"/>
          <p:cNvCxnSpPr/>
          <p:nvPr/>
        </p:nvCxnSpPr>
        <p:spPr>
          <a:xfrm>
            <a:off x="8862368" y="5682985"/>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493" name="Shape 493"/>
          <p:cNvCxnSpPr/>
          <p:nvPr/>
        </p:nvCxnSpPr>
        <p:spPr>
          <a:xfrm>
            <a:off x="10477036" y="5977283"/>
            <a:ext cx="356460" cy="0"/>
          </a:xfrm>
          <a:prstGeom prst="straightConnector1">
            <a:avLst/>
          </a:prstGeom>
          <a:noFill/>
          <a:ln w="19050" cap="flat" cmpd="sng">
            <a:solidFill>
              <a:srgbClr val="00B050"/>
            </a:solidFill>
            <a:prstDash val="solid"/>
            <a:miter/>
            <a:headEnd type="none" w="med" len="med"/>
            <a:tailEnd type="none" w="med" len="med"/>
          </a:ln>
        </p:spPr>
      </p:cxnSp>
      <p:sp>
        <p:nvSpPr>
          <p:cNvPr id="494" name="Shape 494"/>
          <p:cNvSpPr/>
          <p:nvPr/>
        </p:nvSpPr>
        <p:spPr>
          <a:xfrm flipH="1">
            <a:off x="7895786" y="5687567"/>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95" name="Shape 495"/>
          <p:cNvSpPr/>
          <p:nvPr/>
        </p:nvSpPr>
        <p:spPr>
          <a:xfrm flipH="1">
            <a:off x="10236021" y="5377516"/>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96" name="Shape 496"/>
          <p:cNvSpPr/>
          <p:nvPr/>
        </p:nvSpPr>
        <p:spPr>
          <a:xfrm flipH="1">
            <a:off x="8824258" y="5034055"/>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497" name="Shape 497"/>
          <p:cNvCxnSpPr>
            <a:endCxn id="496" idx="3"/>
          </p:cNvCxnSpPr>
          <p:nvPr/>
        </p:nvCxnSpPr>
        <p:spPr>
          <a:xfrm>
            <a:off x="9328587" y="5505551"/>
            <a:ext cx="320700" cy="333600"/>
          </a:xfrm>
          <a:prstGeom prst="straightConnector1">
            <a:avLst/>
          </a:prstGeom>
          <a:noFill/>
          <a:ln w="9525" cap="flat" cmpd="sng">
            <a:solidFill>
              <a:schemeClr val="dk1"/>
            </a:solidFill>
            <a:prstDash val="solid"/>
            <a:miter/>
            <a:headEnd type="none" w="med" len="med"/>
            <a:tailEnd type="triangle" w="lg" len="lg"/>
          </a:ln>
        </p:spPr>
      </p:cxnSp>
      <p:sp>
        <p:nvSpPr>
          <p:cNvPr id="498" name="Shape 498"/>
          <p:cNvSpPr txBox="1"/>
          <p:nvPr/>
        </p:nvSpPr>
        <p:spPr>
          <a:xfrm>
            <a:off x="9199396" y="5589246"/>
            <a:ext cx="4990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3%</a:t>
            </a:r>
          </a:p>
        </p:txBody>
      </p:sp>
      <p:cxnSp>
        <p:nvCxnSpPr>
          <p:cNvPr id="499" name="Shape 499"/>
          <p:cNvCxnSpPr/>
          <p:nvPr/>
        </p:nvCxnSpPr>
        <p:spPr>
          <a:xfrm>
            <a:off x="9895578" y="3360248"/>
            <a:ext cx="0" cy="1545318"/>
          </a:xfrm>
          <a:prstGeom prst="straightConnector1">
            <a:avLst/>
          </a:prstGeom>
          <a:noFill/>
          <a:ln w="19050" cap="flat" cmpd="sng">
            <a:solidFill>
              <a:schemeClr val="dk1"/>
            </a:solidFill>
            <a:prstDash val="solid"/>
            <a:miter/>
            <a:headEnd type="none" w="med" len="med"/>
            <a:tailEnd type="triangle" w="lg" len="lg"/>
          </a:ln>
        </p:spPr>
      </p:cxnSp>
      <p:sp>
        <p:nvSpPr>
          <p:cNvPr id="500" name="Shape 500"/>
          <p:cNvSpPr txBox="1"/>
          <p:nvPr/>
        </p:nvSpPr>
        <p:spPr>
          <a:xfrm>
            <a:off x="9976946" y="3896667"/>
            <a:ext cx="707922"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a:t>
            </a:r>
          </a:p>
        </p:txBody>
      </p:sp>
      <p:cxnSp>
        <p:nvCxnSpPr>
          <p:cNvPr id="501" name="Shape 501"/>
          <p:cNvCxnSpPr/>
          <p:nvPr/>
        </p:nvCxnSpPr>
        <p:spPr>
          <a:xfrm>
            <a:off x="9218829" y="5214955"/>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02" name="Shape 502"/>
          <p:cNvCxnSpPr/>
          <p:nvPr/>
        </p:nvCxnSpPr>
        <p:spPr>
          <a:xfrm>
            <a:off x="8862368" y="5505669"/>
            <a:ext cx="356460" cy="0"/>
          </a:xfrm>
          <a:prstGeom prst="straightConnector1">
            <a:avLst/>
          </a:prstGeom>
          <a:noFill/>
          <a:ln w="19050" cap="flat" cmpd="sng">
            <a:solidFill>
              <a:srgbClr val="FF0000"/>
            </a:solidFill>
            <a:prstDash val="solid"/>
            <a:miter/>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How do we cluster 16S sequences?</a:t>
            </a:r>
          </a:p>
        </p:txBody>
      </p:sp>
      <p:sp>
        <p:nvSpPr>
          <p:cNvPr id="508" name="Shape 508"/>
          <p:cNvSpPr/>
          <p:nvPr/>
        </p:nvSpPr>
        <p:spPr>
          <a:xfrm>
            <a:off x="4722291" y="3045399"/>
            <a:ext cx="634481" cy="29296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pic>
        <p:nvPicPr>
          <p:cNvPr id="509" name="Shape 509"/>
          <p:cNvPicPr preferRelativeResize="0"/>
          <p:nvPr/>
        </p:nvPicPr>
        <p:blipFill rotWithShape="1">
          <a:blip r:embed="rId3">
            <a:alphaModFix/>
          </a:blip>
          <a:srcRect/>
          <a:stretch/>
        </p:blipFill>
        <p:spPr>
          <a:xfrm>
            <a:off x="1330834" y="2305022"/>
            <a:ext cx="4572250" cy="886858"/>
          </a:xfrm>
          <a:prstGeom prst="rect">
            <a:avLst/>
          </a:prstGeom>
          <a:noFill/>
          <a:ln>
            <a:noFill/>
          </a:ln>
        </p:spPr>
      </p:pic>
      <p:cxnSp>
        <p:nvCxnSpPr>
          <p:cNvPr id="510" name="Shape 510"/>
          <p:cNvCxnSpPr/>
          <p:nvPr/>
        </p:nvCxnSpPr>
        <p:spPr>
          <a:xfrm>
            <a:off x="4885080" y="570585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11" name="Shape 511"/>
          <p:cNvCxnSpPr/>
          <p:nvPr/>
        </p:nvCxnSpPr>
        <p:spPr>
          <a:xfrm>
            <a:off x="5745771" y="5076589"/>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12" name="Shape 512"/>
          <p:cNvCxnSpPr/>
          <p:nvPr/>
        </p:nvCxnSpPr>
        <p:spPr>
          <a:xfrm>
            <a:off x="6894342" y="5480046"/>
            <a:ext cx="356460" cy="0"/>
          </a:xfrm>
          <a:prstGeom prst="straightConnector1">
            <a:avLst/>
          </a:prstGeom>
          <a:noFill/>
          <a:ln w="19050" cap="flat" cmpd="sng">
            <a:solidFill>
              <a:srgbClr val="00B050"/>
            </a:solidFill>
            <a:prstDash val="solid"/>
            <a:miter/>
            <a:headEnd type="none" w="med" len="med"/>
            <a:tailEnd type="none" w="med" len="med"/>
          </a:ln>
        </p:spPr>
      </p:cxnSp>
      <p:cxnSp>
        <p:nvCxnSpPr>
          <p:cNvPr id="513" name="Shape 513"/>
          <p:cNvCxnSpPr/>
          <p:nvPr/>
        </p:nvCxnSpPr>
        <p:spPr>
          <a:xfrm>
            <a:off x="5037480" y="585825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14" name="Shape 514"/>
          <p:cNvCxnSpPr/>
          <p:nvPr/>
        </p:nvCxnSpPr>
        <p:spPr>
          <a:xfrm>
            <a:off x="4528619" y="5834007"/>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15" name="Shape 515"/>
          <p:cNvCxnSpPr/>
          <p:nvPr/>
        </p:nvCxnSpPr>
        <p:spPr>
          <a:xfrm>
            <a:off x="4816046" y="6015905"/>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16" name="Shape 516"/>
          <p:cNvCxnSpPr/>
          <p:nvPr/>
        </p:nvCxnSpPr>
        <p:spPr>
          <a:xfrm>
            <a:off x="5924001" y="5204742"/>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17" name="Shape 517"/>
          <p:cNvCxnSpPr/>
          <p:nvPr/>
        </p:nvCxnSpPr>
        <p:spPr>
          <a:xfrm>
            <a:off x="5457903" y="5382058"/>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18" name="Shape 518"/>
          <p:cNvCxnSpPr/>
          <p:nvPr/>
        </p:nvCxnSpPr>
        <p:spPr>
          <a:xfrm>
            <a:off x="7072571" y="5676357"/>
            <a:ext cx="356460" cy="0"/>
          </a:xfrm>
          <a:prstGeom prst="straightConnector1">
            <a:avLst/>
          </a:prstGeom>
          <a:noFill/>
          <a:ln w="19050" cap="flat" cmpd="sng">
            <a:solidFill>
              <a:srgbClr val="00B050"/>
            </a:solidFill>
            <a:prstDash val="solid"/>
            <a:miter/>
            <a:headEnd type="none" w="med" len="med"/>
            <a:tailEnd type="none" w="med" len="med"/>
          </a:ln>
        </p:spPr>
      </p:cxnSp>
      <p:cxnSp>
        <p:nvCxnSpPr>
          <p:cNvPr id="519" name="Shape 519"/>
          <p:cNvCxnSpPr/>
          <p:nvPr/>
        </p:nvCxnSpPr>
        <p:spPr>
          <a:xfrm>
            <a:off x="7429032" y="5523957"/>
            <a:ext cx="356460" cy="0"/>
          </a:xfrm>
          <a:prstGeom prst="straightConnector1">
            <a:avLst/>
          </a:prstGeom>
          <a:noFill/>
          <a:ln w="19050" cap="flat" cmpd="sng">
            <a:solidFill>
              <a:srgbClr val="00B050"/>
            </a:solidFill>
            <a:prstDash val="solid"/>
            <a:miter/>
            <a:headEnd type="none" w="med" len="med"/>
            <a:tailEnd type="none" w="med" len="med"/>
          </a:ln>
        </p:spPr>
      </p:cxnSp>
      <p:sp>
        <p:nvSpPr>
          <p:cNvPr id="520" name="Shape 520"/>
          <p:cNvSpPr/>
          <p:nvPr/>
        </p:nvSpPr>
        <p:spPr>
          <a:xfrm flipH="1">
            <a:off x="4491321" y="538663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21" name="Shape 521"/>
          <p:cNvSpPr/>
          <p:nvPr/>
        </p:nvSpPr>
        <p:spPr>
          <a:xfrm flipH="1">
            <a:off x="6831557" y="507658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22" name="Shape 522"/>
          <p:cNvSpPr/>
          <p:nvPr/>
        </p:nvSpPr>
        <p:spPr>
          <a:xfrm flipH="1">
            <a:off x="5419794" y="4733128"/>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23" name="Shape 523"/>
          <p:cNvCxnSpPr>
            <a:endCxn id="522" idx="3"/>
          </p:cNvCxnSpPr>
          <p:nvPr/>
        </p:nvCxnSpPr>
        <p:spPr>
          <a:xfrm>
            <a:off x="5924123" y="5204624"/>
            <a:ext cx="320700" cy="333600"/>
          </a:xfrm>
          <a:prstGeom prst="straightConnector1">
            <a:avLst/>
          </a:prstGeom>
          <a:noFill/>
          <a:ln w="9525" cap="flat" cmpd="sng">
            <a:solidFill>
              <a:schemeClr val="dk1"/>
            </a:solidFill>
            <a:prstDash val="solid"/>
            <a:miter/>
            <a:headEnd type="none" w="med" len="med"/>
            <a:tailEnd type="triangle" w="lg" len="lg"/>
          </a:ln>
        </p:spPr>
      </p:cxnSp>
      <p:sp>
        <p:nvSpPr>
          <p:cNvPr id="524" name="Shape 524"/>
          <p:cNvSpPr txBox="1"/>
          <p:nvPr/>
        </p:nvSpPr>
        <p:spPr>
          <a:xfrm>
            <a:off x="5794932" y="5288319"/>
            <a:ext cx="4990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3%</a:t>
            </a:r>
          </a:p>
        </p:txBody>
      </p:sp>
      <p:pic>
        <p:nvPicPr>
          <p:cNvPr id="525" name="Shape 525"/>
          <p:cNvPicPr preferRelativeResize="0"/>
          <p:nvPr/>
        </p:nvPicPr>
        <p:blipFill rotWithShape="1">
          <a:blip r:embed="rId4">
            <a:alphaModFix/>
          </a:blip>
          <a:srcRect/>
          <a:stretch/>
        </p:blipFill>
        <p:spPr>
          <a:xfrm>
            <a:off x="3229923" y="1390770"/>
            <a:ext cx="1036049" cy="872462"/>
          </a:xfrm>
          <a:prstGeom prst="rect">
            <a:avLst/>
          </a:prstGeom>
          <a:noFill/>
          <a:ln>
            <a:noFill/>
          </a:ln>
        </p:spPr>
      </p:pic>
      <p:pic>
        <p:nvPicPr>
          <p:cNvPr id="526" name="Shape 526"/>
          <p:cNvPicPr preferRelativeResize="0"/>
          <p:nvPr/>
        </p:nvPicPr>
        <p:blipFill rotWithShape="1">
          <a:blip r:embed="rId5">
            <a:alphaModFix/>
          </a:blip>
          <a:srcRect/>
          <a:stretch/>
        </p:blipFill>
        <p:spPr>
          <a:xfrm>
            <a:off x="9328467" y="1390770"/>
            <a:ext cx="1046788" cy="830509"/>
          </a:xfrm>
          <a:prstGeom prst="rect">
            <a:avLst/>
          </a:prstGeom>
          <a:noFill/>
          <a:ln>
            <a:noFill/>
          </a:ln>
        </p:spPr>
      </p:pic>
      <p:pic>
        <p:nvPicPr>
          <p:cNvPr id="527" name="Shape 527"/>
          <p:cNvPicPr preferRelativeResize="0"/>
          <p:nvPr/>
        </p:nvPicPr>
        <p:blipFill rotWithShape="1">
          <a:blip r:embed="rId3">
            <a:alphaModFix/>
          </a:blip>
          <a:srcRect/>
          <a:stretch/>
        </p:blipFill>
        <p:spPr>
          <a:xfrm>
            <a:off x="7274435" y="2302240"/>
            <a:ext cx="4572250" cy="886858"/>
          </a:xfrm>
          <a:prstGeom prst="rect">
            <a:avLst/>
          </a:prstGeom>
          <a:noFill/>
          <a:ln>
            <a:noFill/>
          </a:ln>
        </p:spPr>
      </p:pic>
      <p:cxnSp>
        <p:nvCxnSpPr>
          <p:cNvPr id="528" name="Shape 528"/>
          <p:cNvCxnSpPr/>
          <p:nvPr/>
        </p:nvCxnSpPr>
        <p:spPr>
          <a:xfrm>
            <a:off x="5804019" y="5160166"/>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29" name="Shape 529"/>
          <p:cNvCxnSpPr/>
          <p:nvPr/>
        </p:nvCxnSpPr>
        <p:spPr>
          <a:xfrm>
            <a:off x="4902453" y="6077901"/>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30" name="Shape 530"/>
          <p:cNvCxnSpPr/>
          <p:nvPr/>
        </p:nvCxnSpPr>
        <p:spPr>
          <a:xfrm>
            <a:off x="4724223" y="5596719"/>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31" name="Shape 531"/>
          <p:cNvCxnSpPr/>
          <p:nvPr/>
        </p:nvCxnSpPr>
        <p:spPr>
          <a:xfrm>
            <a:off x="5982250" y="5288319"/>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32" name="Shape 532"/>
          <p:cNvCxnSpPr/>
          <p:nvPr/>
        </p:nvCxnSpPr>
        <p:spPr>
          <a:xfrm>
            <a:off x="5516151" y="5465635"/>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33" name="Shape 533"/>
          <p:cNvCxnSpPr/>
          <p:nvPr/>
        </p:nvCxnSpPr>
        <p:spPr>
          <a:xfrm>
            <a:off x="7096203" y="5360400"/>
            <a:ext cx="356460" cy="0"/>
          </a:xfrm>
          <a:prstGeom prst="straightConnector1">
            <a:avLst/>
          </a:prstGeom>
          <a:noFill/>
          <a:ln w="19050" cap="flat" cmpd="sng">
            <a:solidFill>
              <a:srgbClr val="00B050"/>
            </a:solidFill>
            <a:prstDash val="solid"/>
            <a:miter/>
            <a:headEnd type="none" w="med" len="med"/>
            <a:tailEnd type="none" w="med" len="med"/>
          </a:ln>
        </p:spPr>
      </p:cxnSp>
      <p:cxnSp>
        <p:nvCxnSpPr>
          <p:cNvPr id="534" name="Shape 534"/>
          <p:cNvCxnSpPr/>
          <p:nvPr/>
        </p:nvCxnSpPr>
        <p:spPr>
          <a:xfrm>
            <a:off x="5872612" y="4997605"/>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35" name="Shape 535"/>
          <p:cNvCxnSpPr/>
          <p:nvPr/>
        </p:nvCxnSpPr>
        <p:spPr>
          <a:xfrm>
            <a:off x="5516151" y="5288319"/>
            <a:ext cx="356460" cy="0"/>
          </a:xfrm>
          <a:prstGeom prst="straightConnector1">
            <a:avLst/>
          </a:prstGeom>
          <a:noFill/>
          <a:ln w="19050" cap="flat" cmpd="sng">
            <a:solidFill>
              <a:srgbClr val="FF0000"/>
            </a:solidFill>
            <a:prstDash val="solid"/>
            <a:miter/>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How to do 100,000</a:t>
            </a:r>
            <a:r>
              <a:rPr lang="en-US" sz="4400" b="0" i="0" u="none" strike="noStrike" cap="none" baseline="30000">
                <a:solidFill>
                  <a:schemeClr val="dk1"/>
                </a:solidFill>
                <a:latin typeface="Calibri"/>
                <a:ea typeface="Calibri"/>
                <a:cs typeface="Calibri"/>
                <a:sym typeface="Calibri"/>
              </a:rPr>
              <a:t>2 </a:t>
            </a:r>
            <a:r>
              <a:rPr lang="en-US" sz="4400" b="0" i="0" u="none" strike="noStrike" cap="none">
                <a:solidFill>
                  <a:schemeClr val="dk1"/>
                </a:solidFill>
                <a:latin typeface="Calibri"/>
                <a:ea typeface="Calibri"/>
                <a:cs typeface="Calibri"/>
                <a:sym typeface="Calibri"/>
              </a:rPr>
              <a:t>/ 2 alignments?</a:t>
            </a:r>
          </a:p>
        </p:txBody>
      </p:sp>
      <p:sp>
        <p:nvSpPr>
          <p:cNvPr id="541" name="Shape 541"/>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177800" algn="l" rtl="0">
              <a:lnSpc>
                <a:spcPct val="90000"/>
              </a:lnSpc>
              <a:spcBef>
                <a:spcPts val="1000"/>
              </a:spcBef>
              <a:buClr>
                <a:schemeClr val="dk1"/>
              </a:buClr>
              <a:buSzPct val="100000"/>
              <a:buFont typeface="Arial"/>
              <a:buNone/>
            </a:pPr>
            <a:r>
              <a:rPr lang="en-US"/>
              <a:t>	Use a greedy approach</a:t>
            </a:r>
          </a:p>
          <a:p>
            <a:pPr marL="0" marR="0" lvl="0" indent="-177800" algn="l" rtl="0">
              <a:lnSpc>
                <a:spcPct val="90000"/>
              </a:lnSpc>
              <a:spcBef>
                <a:spcPts val="1000"/>
              </a:spcBef>
              <a:buClr>
                <a:schemeClr val="dk1"/>
              </a:buClr>
              <a:buSzPct val="100000"/>
              <a:buFont typeface="Arial"/>
              <a:buNone/>
            </a:pPr>
            <a:endParaRPr/>
          </a:p>
          <a:p>
            <a:pPr marL="0" marR="0" lvl="0" indent="279400" algn="l" rtl="0">
              <a:lnSpc>
                <a:spcPct val="90000"/>
              </a:lnSpc>
              <a:spcBef>
                <a:spcPts val="1000"/>
              </a:spcBef>
              <a:buClr>
                <a:schemeClr val="dk1"/>
              </a:buClr>
              <a:buSzPct val="100000"/>
              <a:buFont typeface="Arial"/>
              <a:buNone/>
            </a:pPr>
            <a:r>
              <a:rPr lang="en-US"/>
              <a:t>Only align against the cluster centroids instead of every sequence</a:t>
            </a:r>
          </a:p>
          <a:p>
            <a:pPr marL="0" marR="0" lvl="0" indent="-177800" algn="l" rtl="0">
              <a:lnSpc>
                <a:spcPct val="90000"/>
              </a:lnSpc>
              <a:spcBef>
                <a:spcPts val="1000"/>
              </a:spcBef>
              <a:buClr>
                <a:schemeClr val="dk1"/>
              </a:buClr>
              <a:buSzPct val="100000"/>
              <a:buFont typeface="Arial"/>
              <a:buNone/>
            </a:pPr>
            <a:endParaRPr/>
          </a:p>
          <a:p>
            <a:pPr marL="0" marR="0" lvl="0" indent="-177800" algn="l" rtl="0">
              <a:lnSpc>
                <a:spcPct val="90000"/>
              </a:lnSpc>
              <a:spcBef>
                <a:spcPts val="1000"/>
              </a:spcBef>
              <a:buClr>
                <a:schemeClr val="dk1"/>
              </a:buClr>
              <a:buSzPct val="100000"/>
              <a:buFont typeface="Arial"/>
              <a:buNone/>
            </a:pPr>
            <a:r>
              <a:rPr lang="en-US"/>
              <a:t>	Use kmer matching to prioritize alignments</a:t>
            </a:r>
          </a:p>
          <a:p>
            <a:pPr marL="0" marR="0" lvl="0" indent="-177800" algn="l" rtl="0">
              <a:lnSpc>
                <a:spcPct val="90000"/>
              </a:lnSpc>
              <a:spcBef>
                <a:spcPts val="1000"/>
              </a:spcBef>
              <a:buClr>
                <a:schemeClr val="dk1"/>
              </a:buClr>
              <a:buSzPct val="100000"/>
              <a:buFont typeface="Arial"/>
              <a:buNone/>
            </a:pPr>
            <a:endParaRPr/>
          </a:p>
          <a:p>
            <a:pPr marL="0" marR="0" lvl="0" indent="-177800" algn="l" rtl="0">
              <a:lnSpc>
                <a:spcPct val="90000"/>
              </a:lnSpc>
              <a:spcBef>
                <a:spcPts val="1000"/>
              </a:spcBef>
              <a:buClr>
                <a:schemeClr val="dk1"/>
              </a:buClr>
              <a:buSzPct val="100000"/>
              <a:buFont typeface="Arial"/>
              <a:buNone/>
            </a:pPr>
            <a:r>
              <a:rPr lang="en-US"/>
              <a:t>	Don’t search the whole database, only the top 32 clusters</a:t>
            </a:r>
          </a:p>
          <a:p>
            <a:pPr marL="0" marR="0" lvl="0" indent="-177800" algn="l" rtl="0">
              <a:lnSpc>
                <a:spcPct val="90000"/>
              </a:lnSpc>
              <a:spcBef>
                <a:spcPts val="1000"/>
              </a:spcBef>
              <a:buClr>
                <a:schemeClr val="dk1"/>
              </a:buClr>
              <a:buSzPct val="100000"/>
              <a:buFont typeface="Arial"/>
              <a:buNone/>
            </a:pPr>
            <a:endParaRPr/>
          </a:p>
          <a:p>
            <a:pPr marL="0" marR="0" lvl="0" indent="-177800" algn="l" rtl="0">
              <a:lnSpc>
                <a:spcPct val="90000"/>
              </a:lnSpc>
              <a:spcBef>
                <a:spcPts val="1000"/>
              </a:spcBef>
              <a:buClr>
                <a:schemeClr val="dk1"/>
              </a:buClr>
              <a:buSzPct val="100000"/>
              <a:buFont typeface="Arial"/>
              <a:buNone/>
            </a:pPr>
            <a:r>
              <a:rPr lang="en-US"/>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vsearch / usearch / uclust</a:t>
            </a:r>
          </a:p>
        </p:txBody>
      </p:sp>
      <p:cxnSp>
        <p:nvCxnSpPr>
          <p:cNvPr id="547" name="Shape 547"/>
          <p:cNvCxnSpPr/>
          <p:nvPr/>
        </p:nvCxnSpPr>
        <p:spPr>
          <a:xfrm>
            <a:off x="1571446" y="5325712"/>
            <a:ext cx="503685" cy="0"/>
          </a:xfrm>
          <a:prstGeom prst="straightConnector1">
            <a:avLst/>
          </a:prstGeom>
          <a:noFill/>
          <a:ln w="19050" cap="flat" cmpd="sng">
            <a:solidFill>
              <a:schemeClr val="dk1"/>
            </a:solidFill>
            <a:prstDash val="solid"/>
            <a:miter/>
            <a:headEnd type="none" w="med" len="med"/>
            <a:tailEnd type="none" w="med" len="med"/>
          </a:ln>
        </p:spPr>
      </p:cxnSp>
      <p:sp>
        <p:nvSpPr>
          <p:cNvPr id="548" name="Shape 548"/>
          <p:cNvSpPr txBox="1"/>
          <p:nvPr/>
        </p:nvSpPr>
        <p:spPr>
          <a:xfrm>
            <a:off x="327290" y="5130887"/>
            <a:ext cx="123399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First read</a:t>
            </a:r>
          </a:p>
        </p:txBody>
      </p:sp>
      <p:cxnSp>
        <p:nvCxnSpPr>
          <p:cNvPr id="549" name="Shape 549"/>
          <p:cNvCxnSpPr/>
          <p:nvPr/>
        </p:nvCxnSpPr>
        <p:spPr>
          <a:xfrm>
            <a:off x="6425437" y="3183338"/>
            <a:ext cx="356460" cy="0"/>
          </a:xfrm>
          <a:prstGeom prst="straightConnector1">
            <a:avLst/>
          </a:prstGeom>
          <a:noFill/>
          <a:ln w="19050" cap="flat" cmpd="sng">
            <a:solidFill>
              <a:srgbClr val="FF0000"/>
            </a:solidFill>
            <a:prstDash val="solid"/>
            <a:miter/>
            <a:headEnd type="none" w="med" len="med"/>
            <a:tailEnd type="none" w="med" len="med"/>
          </a:ln>
        </p:spPr>
      </p:cxnSp>
      <p:sp>
        <p:nvSpPr>
          <p:cNvPr id="550" name="Shape 550"/>
          <p:cNvSpPr/>
          <p:nvPr/>
        </p:nvSpPr>
        <p:spPr>
          <a:xfrm flipH="1">
            <a:off x="6076067" y="270045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51" name="Shape 551"/>
          <p:cNvCxnSpPr/>
          <p:nvPr/>
        </p:nvCxnSpPr>
        <p:spPr>
          <a:xfrm rot="10800000" flipH="1">
            <a:off x="2067808" y="3179951"/>
            <a:ext cx="4535858" cy="1830802"/>
          </a:xfrm>
          <a:prstGeom prst="straightConnector1">
            <a:avLst/>
          </a:prstGeom>
          <a:noFill/>
          <a:ln w="9525" cap="flat" cmpd="sng">
            <a:solidFill>
              <a:schemeClr val="dk1"/>
            </a:solidFill>
            <a:prstDash val="solid"/>
            <a:round/>
            <a:headEnd type="none" w="med" len="med"/>
            <a:tailEnd type="stealth" w="lg" len="lg"/>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vsearch / usearch / uclust</a:t>
            </a:r>
          </a:p>
        </p:txBody>
      </p:sp>
      <p:cxnSp>
        <p:nvCxnSpPr>
          <p:cNvPr id="557" name="Shape 557"/>
          <p:cNvCxnSpPr/>
          <p:nvPr/>
        </p:nvCxnSpPr>
        <p:spPr>
          <a:xfrm>
            <a:off x="1571446" y="5325712"/>
            <a:ext cx="503685" cy="0"/>
          </a:xfrm>
          <a:prstGeom prst="straightConnector1">
            <a:avLst/>
          </a:prstGeom>
          <a:noFill/>
          <a:ln w="19050" cap="flat" cmpd="sng">
            <a:solidFill>
              <a:schemeClr val="dk1"/>
            </a:solidFill>
            <a:prstDash val="solid"/>
            <a:miter/>
            <a:headEnd type="none" w="med" len="med"/>
            <a:tailEnd type="none" w="med" len="med"/>
          </a:ln>
        </p:spPr>
      </p:cxnSp>
      <p:sp>
        <p:nvSpPr>
          <p:cNvPr id="558" name="Shape 558"/>
          <p:cNvSpPr txBox="1"/>
          <p:nvPr/>
        </p:nvSpPr>
        <p:spPr>
          <a:xfrm>
            <a:off x="82771" y="5141046"/>
            <a:ext cx="174051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Second read</a:t>
            </a:r>
          </a:p>
        </p:txBody>
      </p:sp>
      <p:cxnSp>
        <p:nvCxnSpPr>
          <p:cNvPr id="559" name="Shape 559"/>
          <p:cNvCxnSpPr/>
          <p:nvPr/>
        </p:nvCxnSpPr>
        <p:spPr>
          <a:xfrm>
            <a:off x="6425437" y="3183338"/>
            <a:ext cx="356460" cy="0"/>
          </a:xfrm>
          <a:prstGeom prst="straightConnector1">
            <a:avLst/>
          </a:prstGeom>
          <a:noFill/>
          <a:ln w="19050" cap="flat" cmpd="sng">
            <a:solidFill>
              <a:srgbClr val="FF0000"/>
            </a:solidFill>
            <a:prstDash val="solid"/>
            <a:miter/>
            <a:headEnd type="none" w="med" len="med"/>
            <a:tailEnd type="none" w="med" len="med"/>
          </a:ln>
        </p:spPr>
      </p:cxnSp>
      <p:sp>
        <p:nvSpPr>
          <p:cNvPr id="560" name="Shape 560"/>
          <p:cNvSpPr/>
          <p:nvPr/>
        </p:nvSpPr>
        <p:spPr>
          <a:xfrm flipH="1">
            <a:off x="6076067" y="270045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61" name="Shape 561"/>
          <p:cNvCxnSpPr/>
          <p:nvPr/>
        </p:nvCxnSpPr>
        <p:spPr>
          <a:xfrm rot="10800000" flipH="1">
            <a:off x="2067808" y="3179951"/>
            <a:ext cx="4535858" cy="1830802"/>
          </a:xfrm>
          <a:prstGeom prst="straightConnector1">
            <a:avLst/>
          </a:prstGeom>
          <a:noFill/>
          <a:ln w="9525" cap="flat" cmpd="sng">
            <a:solidFill>
              <a:schemeClr val="dk1"/>
            </a:solidFill>
            <a:prstDash val="solid"/>
            <a:round/>
            <a:headEnd type="none" w="med" len="med"/>
            <a:tailEnd type="stealth" w="lg" len="lg"/>
          </a:ln>
        </p:spPr>
      </p:cxnSp>
      <p:sp>
        <p:nvSpPr>
          <p:cNvPr id="562" name="Shape 562"/>
          <p:cNvSpPr txBox="1"/>
          <p:nvPr/>
        </p:nvSpPr>
        <p:spPr>
          <a:xfrm>
            <a:off x="4775200" y="4095351"/>
            <a:ext cx="120903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&gt;97% ID?</a:t>
            </a:r>
          </a:p>
        </p:txBody>
      </p:sp>
      <p:cxnSp>
        <p:nvCxnSpPr>
          <p:cNvPr id="563" name="Shape 563"/>
          <p:cNvCxnSpPr/>
          <p:nvPr/>
        </p:nvCxnSpPr>
        <p:spPr>
          <a:xfrm>
            <a:off x="6247205" y="2980138"/>
            <a:ext cx="356460" cy="0"/>
          </a:xfrm>
          <a:prstGeom prst="straightConnector1">
            <a:avLst/>
          </a:prstGeom>
          <a:noFill/>
          <a:ln w="19050" cap="flat" cmpd="sng">
            <a:solidFill>
              <a:srgbClr val="FF0000"/>
            </a:solidFill>
            <a:prstDash val="solid"/>
            <a:miter/>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vsearch / usearch / uclust</a:t>
            </a:r>
          </a:p>
        </p:txBody>
      </p:sp>
      <p:cxnSp>
        <p:nvCxnSpPr>
          <p:cNvPr id="569" name="Shape 569"/>
          <p:cNvCxnSpPr/>
          <p:nvPr/>
        </p:nvCxnSpPr>
        <p:spPr>
          <a:xfrm>
            <a:off x="1571446" y="5325712"/>
            <a:ext cx="503685" cy="0"/>
          </a:xfrm>
          <a:prstGeom prst="straightConnector1">
            <a:avLst/>
          </a:prstGeom>
          <a:noFill/>
          <a:ln w="19050" cap="flat" cmpd="sng">
            <a:solidFill>
              <a:schemeClr val="dk1"/>
            </a:solidFill>
            <a:prstDash val="solid"/>
            <a:miter/>
            <a:headEnd type="none" w="med" len="med"/>
            <a:tailEnd type="none" w="med" len="med"/>
          </a:ln>
        </p:spPr>
      </p:cxnSp>
      <p:sp>
        <p:nvSpPr>
          <p:cNvPr id="570" name="Shape 570"/>
          <p:cNvSpPr txBox="1"/>
          <p:nvPr/>
        </p:nvSpPr>
        <p:spPr>
          <a:xfrm>
            <a:off x="82771" y="5141046"/>
            <a:ext cx="174051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Third read</a:t>
            </a:r>
          </a:p>
        </p:txBody>
      </p:sp>
      <p:cxnSp>
        <p:nvCxnSpPr>
          <p:cNvPr id="571" name="Shape 571"/>
          <p:cNvCxnSpPr/>
          <p:nvPr/>
        </p:nvCxnSpPr>
        <p:spPr>
          <a:xfrm>
            <a:off x="6425437" y="3183338"/>
            <a:ext cx="356460" cy="0"/>
          </a:xfrm>
          <a:prstGeom prst="straightConnector1">
            <a:avLst/>
          </a:prstGeom>
          <a:noFill/>
          <a:ln w="19050" cap="flat" cmpd="sng">
            <a:solidFill>
              <a:srgbClr val="FF0000"/>
            </a:solidFill>
            <a:prstDash val="solid"/>
            <a:miter/>
            <a:headEnd type="none" w="med" len="med"/>
            <a:tailEnd type="none" w="med" len="med"/>
          </a:ln>
        </p:spPr>
      </p:cxnSp>
      <p:sp>
        <p:nvSpPr>
          <p:cNvPr id="572" name="Shape 572"/>
          <p:cNvSpPr/>
          <p:nvPr/>
        </p:nvSpPr>
        <p:spPr>
          <a:xfrm flipH="1">
            <a:off x="6076067" y="270045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73" name="Shape 573"/>
          <p:cNvCxnSpPr/>
          <p:nvPr/>
        </p:nvCxnSpPr>
        <p:spPr>
          <a:xfrm rot="10800000" flipH="1">
            <a:off x="2067808" y="3179951"/>
            <a:ext cx="4535858" cy="1830802"/>
          </a:xfrm>
          <a:prstGeom prst="straightConnector1">
            <a:avLst/>
          </a:prstGeom>
          <a:noFill/>
          <a:ln w="9525" cap="flat" cmpd="sng">
            <a:solidFill>
              <a:schemeClr val="dk1"/>
            </a:solidFill>
            <a:prstDash val="solid"/>
            <a:round/>
            <a:headEnd type="none" w="med" len="med"/>
            <a:tailEnd type="stealth" w="lg" len="lg"/>
          </a:ln>
        </p:spPr>
      </p:cxnSp>
      <p:sp>
        <p:nvSpPr>
          <p:cNvPr id="574" name="Shape 574"/>
          <p:cNvSpPr txBox="1"/>
          <p:nvPr/>
        </p:nvSpPr>
        <p:spPr>
          <a:xfrm>
            <a:off x="4775200" y="4095351"/>
            <a:ext cx="120903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&gt;97% ID?</a:t>
            </a:r>
          </a:p>
        </p:txBody>
      </p:sp>
      <p:cxnSp>
        <p:nvCxnSpPr>
          <p:cNvPr id="575" name="Shape 575"/>
          <p:cNvCxnSpPr/>
          <p:nvPr/>
        </p:nvCxnSpPr>
        <p:spPr>
          <a:xfrm>
            <a:off x="6247205" y="2980138"/>
            <a:ext cx="356460" cy="0"/>
          </a:xfrm>
          <a:prstGeom prst="straightConnector1">
            <a:avLst/>
          </a:prstGeom>
          <a:noFill/>
          <a:ln w="19050" cap="flat" cmpd="sng">
            <a:solidFill>
              <a:srgbClr val="FF0000"/>
            </a:solidFill>
            <a:prstDash val="solid"/>
            <a:miter/>
            <a:headEnd type="none" w="med" len="med"/>
            <a:tailEnd type="none" w="med" len="med"/>
          </a:ln>
        </p:spPr>
      </p:cxnSp>
      <p:cxnSp>
        <p:nvCxnSpPr>
          <p:cNvPr id="576" name="Shape 576"/>
          <p:cNvCxnSpPr/>
          <p:nvPr/>
        </p:nvCxnSpPr>
        <p:spPr>
          <a:xfrm rot="10800000" flipH="1">
            <a:off x="2023499" y="3179951"/>
            <a:ext cx="2904101" cy="1830802"/>
          </a:xfrm>
          <a:prstGeom prst="straightConnector1">
            <a:avLst/>
          </a:prstGeom>
          <a:noFill/>
          <a:ln w="9525" cap="flat" cmpd="sng">
            <a:solidFill>
              <a:schemeClr val="dk1"/>
            </a:solidFill>
            <a:prstDash val="solid"/>
            <a:round/>
            <a:headEnd type="none" w="med" len="med"/>
            <a:tailEnd type="stealth" w="lg" len="lg"/>
          </a:ln>
        </p:spPr>
      </p:cxnSp>
      <p:cxnSp>
        <p:nvCxnSpPr>
          <p:cNvPr id="577" name="Shape 577"/>
          <p:cNvCxnSpPr/>
          <p:nvPr/>
        </p:nvCxnSpPr>
        <p:spPr>
          <a:xfrm>
            <a:off x="4793678" y="3183338"/>
            <a:ext cx="356460" cy="0"/>
          </a:xfrm>
          <a:prstGeom prst="straightConnector1">
            <a:avLst/>
          </a:prstGeom>
          <a:noFill/>
          <a:ln w="19050" cap="flat" cmpd="sng">
            <a:solidFill>
              <a:srgbClr val="00B050"/>
            </a:solidFill>
            <a:prstDash val="solid"/>
            <a:miter/>
            <a:headEnd type="none" w="med" len="med"/>
            <a:tailEnd type="none" w="med" len="med"/>
          </a:ln>
        </p:spPr>
      </p:cxnSp>
      <p:sp>
        <p:nvSpPr>
          <p:cNvPr id="578" name="Shape 578"/>
          <p:cNvSpPr/>
          <p:nvPr/>
        </p:nvSpPr>
        <p:spPr>
          <a:xfrm flipH="1">
            <a:off x="4444308" y="2700459"/>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vsearch / usearch / uclust</a:t>
            </a:r>
          </a:p>
        </p:txBody>
      </p:sp>
      <p:cxnSp>
        <p:nvCxnSpPr>
          <p:cNvPr id="584" name="Shape 584"/>
          <p:cNvCxnSpPr/>
          <p:nvPr/>
        </p:nvCxnSpPr>
        <p:spPr>
          <a:xfrm>
            <a:off x="4891373" y="3221591"/>
            <a:ext cx="356460" cy="0"/>
          </a:xfrm>
          <a:prstGeom prst="straightConnector1">
            <a:avLst/>
          </a:prstGeom>
          <a:noFill/>
          <a:ln w="19050" cap="flat" cmpd="sng">
            <a:solidFill>
              <a:srgbClr val="00B050"/>
            </a:solidFill>
            <a:prstDash val="solid"/>
            <a:miter/>
            <a:headEnd type="none" w="med" len="med"/>
            <a:tailEnd type="none" w="med" len="med"/>
          </a:ln>
        </p:spPr>
      </p:cxnSp>
      <p:sp>
        <p:nvSpPr>
          <p:cNvPr id="585" name="Shape 585"/>
          <p:cNvSpPr/>
          <p:nvPr/>
        </p:nvSpPr>
        <p:spPr>
          <a:xfrm flipH="1">
            <a:off x="4542003" y="2738714"/>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86" name="Shape 586"/>
          <p:cNvCxnSpPr/>
          <p:nvPr/>
        </p:nvCxnSpPr>
        <p:spPr>
          <a:xfrm>
            <a:off x="6791196" y="3223977"/>
            <a:ext cx="356460" cy="0"/>
          </a:xfrm>
          <a:prstGeom prst="straightConnector1">
            <a:avLst/>
          </a:prstGeom>
          <a:noFill/>
          <a:ln w="19050" cap="flat" cmpd="sng">
            <a:solidFill>
              <a:srgbClr val="FF0000"/>
            </a:solidFill>
            <a:prstDash val="solid"/>
            <a:miter/>
            <a:headEnd type="none" w="med" len="med"/>
            <a:tailEnd type="none" w="med" len="med"/>
          </a:ln>
        </p:spPr>
      </p:cxnSp>
      <p:sp>
        <p:nvSpPr>
          <p:cNvPr id="587" name="Shape 587"/>
          <p:cNvSpPr/>
          <p:nvPr/>
        </p:nvSpPr>
        <p:spPr>
          <a:xfrm flipH="1">
            <a:off x="6441827" y="2741100"/>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88" name="Shape 588"/>
          <p:cNvCxnSpPr/>
          <p:nvPr/>
        </p:nvCxnSpPr>
        <p:spPr>
          <a:xfrm>
            <a:off x="8788446" y="292476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89" name="Shape 589"/>
          <p:cNvCxnSpPr/>
          <p:nvPr/>
        </p:nvCxnSpPr>
        <p:spPr>
          <a:xfrm>
            <a:off x="8764025" y="3209325"/>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90" name="Shape 590"/>
          <p:cNvCxnSpPr/>
          <p:nvPr/>
        </p:nvCxnSpPr>
        <p:spPr>
          <a:xfrm>
            <a:off x="8504995" y="310618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91" name="Shape 591"/>
          <p:cNvCxnSpPr/>
          <p:nvPr/>
        </p:nvCxnSpPr>
        <p:spPr>
          <a:xfrm>
            <a:off x="8942256" y="3389076"/>
            <a:ext cx="356460" cy="0"/>
          </a:xfrm>
          <a:prstGeom prst="straightConnector1">
            <a:avLst/>
          </a:prstGeom>
          <a:noFill/>
          <a:ln w="19050" cap="flat" cmpd="sng">
            <a:solidFill>
              <a:srgbClr val="0070C0"/>
            </a:solidFill>
            <a:prstDash val="solid"/>
            <a:miter/>
            <a:headEnd type="none" w="med" len="med"/>
            <a:tailEnd type="none" w="med" len="med"/>
          </a:ln>
        </p:spPr>
      </p:cxnSp>
      <p:sp>
        <p:nvSpPr>
          <p:cNvPr id="592" name="Shape 592"/>
          <p:cNvSpPr/>
          <p:nvPr/>
        </p:nvSpPr>
        <p:spPr>
          <a:xfrm flipH="1">
            <a:off x="8439300" y="2738714"/>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93" name="Shape 593"/>
          <p:cNvCxnSpPr/>
          <p:nvPr/>
        </p:nvCxnSpPr>
        <p:spPr>
          <a:xfrm>
            <a:off x="8665020" y="3474510"/>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594" name="Shape 594"/>
          <p:cNvCxnSpPr/>
          <p:nvPr/>
        </p:nvCxnSpPr>
        <p:spPr>
          <a:xfrm>
            <a:off x="2992636" y="3220590"/>
            <a:ext cx="356460" cy="0"/>
          </a:xfrm>
          <a:prstGeom prst="straightConnector1">
            <a:avLst/>
          </a:prstGeom>
          <a:noFill/>
          <a:ln w="19050" cap="flat" cmpd="sng">
            <a:solidFill>
              <a:srgbClr val="FFFF00"/>
            </a:solidFill>
            <a:prstDash val="solid"/>
            <a:miter/>
            <a:headEnd type="none" w="med" len="med"/>
            <a:tailEnd type="none" w="med" len="med"/>
          </a:ln>
        </p:spPr>
      </p:cxnSp>
      <p:sp>
        <p:nvSpPr>
          <p:cNvPr id="595" name="Shape 595"/>
          <p:cNvSpPr/>
          <p:nvPr/>
        </p:nvSpPr>
        <p:spPr>
          <a:xfrm flipH="1">
            <a:off x="2643266" y="2737711"/>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96" name="Shape 596"/>
          <p:cNvCxnSpPr/>
          <p:nvPr/>
        </p:nvCxnSpPr>
        <p:spPr>
          <a:xfrm>
            <a:off x="2887583" y="2933116"/>
            <a:ext cx="356460" cy="0"/>
          </a:xfrm>
          <a:prstGeom prst="straightConnector1">
            <a:avLst/>
          </a:prstGeom>
          <a:noFill/>
          <a:ln w="19050" cap="flat" cmpd="sng">
            <a:solidFill>
              <a:srgbClr val="FFFF00"/>
            </a:solidFill>
            <a:prstDash val="solid"/>
            <a:miter/>
            <a:headEnd type="none" w="med" len="med"/>
            <a:tailEnd type="none" w="med" len="med"/>
          </a:ln>
        </p:spPr>
      </p:cxnSp>
      <p:cxnSp>
        <p:nvCxnSpPr>
          <p:cNvPr id="597" name="Shape 597"/>
          <p:cNvCxnSpPr/>
          <p:nvPr/>
        </p:nvCxnSpPr>
        <p:spPr>
          <a:xfrm>
            <a:off x="3068833" y="3389076"/>
            <a:ext cx="356460" cy="0"/>
          </a:xfrm>
          <a:prstGeom prst="straightConnector1">
            <a:avLst/>
          </a:prstGeom>
          <a:noFill/>
          <a:ln w="19050" cap="flat" cmpd="sng">
            <a:solidFill>
              <a:srgbClr val="FFFF00"/>
            </a:solidFill>
            <a:prstDash val="solid"/>
            <a:miter/>
            <a:headEnd type="none" w="med" len="med"/>
            <a:tailEnd type="none" w="med" len="med"/>
          </a:ln>
        </p:spPr>
      </p:cxnSp>
      <p:cxnSp>
        <p:nvCxnSpPr>
          <p:cNvPr id="598" name="Shape 598"/>
          <p:cNvCxnSpPr/>
          <p:nvPr/>
        </p:nvCxnSpPr>
        <p:spPr>
          <a:xfrm>
            <a:off x="1671343" y="5051392"/>
            <a:ext cx="503685" cy="0"/>
          </a:xfrm>
          <a:prstGeom prst="straightConnector1">
            <a:avLst/>
          </a:prstGeom>
          <a:noFill/>
          <a:ln w="19050" cap="flat" cmpd="sng">
            <a:solidFill>
              <a:schemeClr val="dk1"/>
            </a:solidFill>
            <a:prstDash val="solid"/>
            <a:miter/>
            <a:headEnd type="none" w="med" len="med"/>
            <a:tailEnd type="none" w="med" len="med"/>
          </a:ln>
        </p:spPr>
      </p:cxnSp>
      <p:sp>
        <p:nvSpPr>
          <p:cNvPr id="599" name="Shape 599"/>
          <p:cNvSpPr txBox="1"/>
          <p:nvPr/>
        </p:nvSpPr>
        <p:spPr>
          <a:xfrm>
            <a:off x="266331" y="4866726"/>
            <a:ext cx="123399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Next read</a:t>
            </a:r>
          </a:p>
        </p:txBody>
      </p:sp>
      <p:cxnSp>
        <p:nvCxnSpPr>
          <p:cNvPr id="600" name="Shape 600"/>
          <p:cNvCxnSpPr/>
          <p:nvPr/>
        </p:nvCxnSpPr>
        <p:spPr>
          <a:xfrm rot="10800000" flipH="1">
            <a:off x="2433567" y="3220590"/>
            <a:ext cx="4535858" cy="1830802"/>
          </a:xfrm>
          <a:prstGeom prst="straightConnector1">
            <a:avLst/>
          </a:prstGeom>
          <a:noFill/>
          <a:ln w="9525" cap="flat" cmpd="sng">
            <a:solidFill>
              <a:schemeClr val="dk1"/>
            </a:solidFill>
            <a:prstDash val="solid"/>
            <a:round/>
            <a:headEnd type="none" w="med" len="med"/>
            <a:tailEnd type="stealth" w="lg" len="lg"/>
          </a:ln>
        </p:spPr>
      </p:cxnSp>
      <p:sp>
        <p:nvSpPr>
          <p:cNvPr id="601" name="Shape 601"/>
          <p:cNvSpPr txBox="1"/>
          <p:nvPr/>
        </p:nvSpPr>
        <p:spPr>
          <a:xfrm>
            <a:off x="4701496" y="4228328"/>
            <a:ext cx="483981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Align against the cluster with highest kmer overlap</a:t>
            </a:r>
          </a:p>
        </p:txBody>
      </p:sp>
      <p:cxnSp>
        <p:nvCxnSpPr>
          <p:cNvPr id="602" name="Shape 602"/>
          <p:cNvCxnSpPr/>
          <p:nvPr/>
        </p:nvCxnSpPr>
        <p:spPr>
          <a:xfrm rot="10800000" flipH="1">
            <a:off x="1889141" y="3220589"/>
            <a:ext cx="1281726" cy="1543328"/>
          </a:xfrm>
          <a:prstGeom prst="straightConnector1">
            <a:avLst/>
          </a:prstGeom>
          <a:noFill/>
          <a:ln w="9525" cap="flat" cmpd="sng">
            <a:solidFill>
              <a:schemeClr val="dk1"/>
            </a:solidFill>
            <a:prstDash val="solid"/>
            <a:round/>
            <a:headEnd type="none" w="med" len="med"/>
            <a:tailEnd type="stealth" w="lg" len="lg"/>
          </a:ln>
        </p:spPr>
      </p:cxnSp>
      <p:sp>
        <p:nvSpPr>
          <p:cNvPr id="603" name="Shape 603"/>
          <p:cNvSpPr txBox="1"/>
          <p:nvPr/>
        </p:nvSpPr>
        <p:spPr>
          <a:xfrm>
            <a:off x="185478" y="1864510"/>
            <a:ext cx="4839816"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Align against the centroid of the cluster with the next highest kmer overlap</a:t>
            </a:r>
          </a:p>
        </p:txBody>
      </p:sp>
      <p:cxnSp>
        <p:nvCxnSpPr>
          <p:cNvPr id="604" name="Shape 604"/>
          <p:cNvCxnSpPr/>
          <p:nvPr/>
        </p:nvCxnSpPr>
        <p:spPr>
          <a:xfrm>
            <a:off x="10688493" y="3220590"/>
            <a:ext cx="356460" cy="0"/>
          </a:xfrm>
          <a:prstGeom prst="straightConnector1">
            <a:avLst/>
          </a:prstGeom>
          <a:noFill/>
          <a:ln w="19050" cap="flat" cmpd="sng">
            <a:solidFill>
              <a:schemeClr val="dk1"/>
            </a:solidFill>
            <a:prstDash val="solid"/>
            <a:miter/>
            <a:headEnd type="none" w="med" len="med"/>
            <a:tailEnd type="none" w="med" len="med"/>
          </a:ln>
        </p:spPr>
      </p:cxnSp>
      <p:sp>
        <p:nvSpPr>
          <p:cNvPr id="605" name="Shape 605"/>
          <p:cNvSpPr/>
          <p:nvPr/>
        </p:nvSpPr>
        <p:spPr>
          <a:xfrm flipH="1">
            <a:off x="10339124" y="2737711"/>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06" name="Shape 606"/>
          <p:cNvSpPr txBox="1"/>
          <p:nvPr/>
        </p:nvSpPr>
        <p:spPr>
          <a:xfrm>
            <a:off x="9963225" y="4098421"/>
            <a:ext cx="2228774"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Once we’ve checked enough (32) sequence clusters, start a new cluster</a:t>
            </a:r>
          </a:p>
        </p:txBody>
      </p:sp>
      <p:sp>
        <p:nvSpPr>
          <p:cNvPr id="607" name="Shape 607"/>
          <p:cNvSpPr txBox="1"/>
          <p:nvPr/>
        </p:nvSpPr>
        <p:spPr>
          <a:xfrm>
            <a:off x="4701496" y="4874660"/>
            <a:ext cx="214977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&lt;97% identity</a:t>
            </a:r>
          </a:p>
        </p:txBody>
      </p:sp>
      <p:sp>
        <p:nvSpPr>
          <p:cNvPr id="608" name="Shape 608"/>
          <p:cNvSpPr txBox="1"/>
          <p:nvPr/>
        </p:nvSpPr>
        <p:spPr>
          <a:xfrm>
            <a:off x="185478" y="2496383"/>
            <a:ext cx="214977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&lt;97% identity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The microbiome</a:t>
            </a:r>
          </a:p>
        </p:txBody>
      </p:sp>
      <p:pic>
        <p:nvPicPr>
          <p:cNvPr id="254" name="Shape 254"/>
          <p:cNvPicPr preferRelativeResize="0">
            <a:picLocks noGrp="1"/>
          </p:cNvPicPr>
          <p:nvPr>
            <p:ph type="body" idx="1"/>
          </p:nvPr>
        </p:nvPicPr>
        <p:blipFill rotWithShape="1">
          <a:blip r:embed="rId3">
            <a:alphaModFix/>
          </a:blip>
          <a:srcRect/>
          <a:stretch/>
        </p:blipFill>
        <p:spPr>
          <a:xfrm>
            <a:off x="4035203" y="1825625"/>
            <a:ext cx="4121593" cy="4351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Assigning taxonomy</a:t>
            </a:r>
          </a:p>
        </p:txBody>
      </p:sp>
      <p:pic>
        <p:nvPicPr>
          <p:cNvPr id="615" name="Shape 615"/>
          <p:cNvPicPr preferRelativeResize="0">
            <a:picLocks noGrp="1"/>
          </p:cNvPicPr>
          <p:nvPr>
            <p:ph type="body" idx="1"/>
          </p:nvPr>
        </p:nvPicPr>
        <p:blipFill rotWithShape="1">
          <a:blip r:embed="rId3">
            <a:alphaModFix/>
          </a:blip>
          <a:srcRect/>
          <a:stretch/>
        </p:blipFill>
        <p:spPr>
          <a:xfrm>
            <a:off x="6257925" y="3062564"/>
            <a:ext cx="5934074" cy="822301"/>
          </a:xfrm>
          <a:prstGeom prst="rect">
            <a:avLst/>
          </a:prstGeom>
          <a:noFill/>
          <a:ln>
            <a:noFill/>
          </a:ln>
        </p:spPr>
      </p:pic>
      <p:cxnSp>
        <p:nvCxnSpPr>
          <p:cNvPr id="616" name="Shape 616"/>
          <p:cNvCxnSpPr/>
          <p:nvPr/>
        </p:nvCxnSpPr>
        <p:spPr>
          <a:xfrm>
            <a:off x="902361" y="199131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17" name="Shape 617"/>
          <p:cNvCxnSpPr/>
          <p:nvPr/>
        </p:nvCxnSpPr>
        <p:spPr>
          <a:xfrm>
            <a:off x="877940" y="2275875"/>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18" name="Shape 618"/>
          <p:cNvCxnSpPr/>
          <p:nvPr/>
        </p:nvCxnSpPr>
        <p:spPr>
          <a:xfrm>
            <a:off x="618908" y="217273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19" name="Shape 619"/>
          <p:cNvCxnSpPr/>
          <p:nvPr/>
        </p:nvCxnSpPr>
        <p:spPr>
          <a:xfrm>
            <a:off x="1056170" y="2455626"/>
            <a:ext cx="356460" cy="0"/>
          </a:xfrm>
          <a:prstGeom prst="straightConnector1">
            <a:avLst/>
          </a:prstGeom>
          <a:noFill/>
          <a:ln w="19050" cap="flat" cmpd="sng">
            <a:solidFill>
              <a:srgbClr val="0070C0"/>
            </a:solidFill>
            <a:prstDash val="solid"/>
            <a:miter/>
            <a:headEnd type="none" w="med" len="med"/>
            <a:tailEnd type="none" w="med" len="med"/>
          </a:ln>
        </p:spPr>
      </p:cxnSp>
      <p:sp>
        <p:nvSpPr>
          <p:cNvPr id="620" name="Shape 620"/>
          <p:cNvSpPr/>
          <p:nvPr/>
        </p:nvSpPr>
        <p:spPr>
          <a:xfrm flipH="1">
            <a:off x="553214" y="1805264"/>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621" name="Shape 621"/>
          <p:cNvCxnSpPr/>
          <p:nvPr/>
        </p:nvCxnSpPr>
        <p:spPr>
          <a:xfrm>
            <a:off x="778933" y="2541060"/>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22" name="Shape 622"/>
          <p:cNvCxnSpPr/>
          <p:nvPr/>
        </p:nvCxnSpPr>
        <p:spPr>
          <a:xfrm>
            <a:off x="1056170" y="2275875"/>
            <a:ext cx="4940779" cy="1257299"/>
          </a:xfrm>
          <a:prstGeom prst="straightConnector1">
            <a:avLst/>
          </a:prstGeom>
          <a:noFill/>
          <a:ln w="19050" cap="flat" cmpd="sng">
            <a:solidFill>
              <a:schemeClr val="dk1"/>
            </a:solidFill>
            <a:prstDash val="solid"/>
            <a:miter/>
            <a:headEnd type="none" w="med" len="med"/>
            <a:tailEnd type="triangle" w="lg" len="lg"/>
          </a:ln>
        </p:spPr>
      </p:cxnSp>
      <p:sp>
        <p:nvSpPr>
          <p:cNvPr id="623" name="Shape 623"/>
          <p:cNvSpPr txBox="1"/>
          <p:nvPr/>
        </p:nvSpPr>
        <p:spPr>
          <a:xfrm>
            <a:off x="2832548" y="2295958"/>
            <a:ext cx="185164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BLAST / uclust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Final data</a:t>
            </a:r>
          </a:p>
        </p:txBody>
      </p:sp>
      <p:cxnSp>
        <p:nvCxnSpPr>
          <p:cNvPr id="630" name="Shape 630"/>
          <p:cNvCxnSpPr/>
          <p:nvPr/>
        </p:nvCxnSpPr>
        <p:spPr>
          <a:xfrm>
            <a:off x="714349" y="2009981"/>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31" name="Shape 631"/>
          <p:cNvCxnSpPr/>
          <p:nvPr/>
        </p:nvCxnSpPr>
        <p:spPr>
          <a:xfrm>
            <a:off x="689927" y="2294543"/>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32" name="Shape 632"/>
          <p:cNvCxnSpPr/>
          <p:nvPr/>
        </p:nvCxnSpPr>
        <p:spPr>
          <a:xfrm>
            <a:off x="430897" y="2191400"/>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33" name="Shape 633"/>
          <p:cNvCxnSpPr/>
          <p:nvPr/>
        </p:nvCxnSpPr>
        <p:spPr>
          <a:xfrm>
            <a:off x="868158" y="2474294"/>
            <a:ext cx="356460" cy="0"/>
          </a:xfrm>
          <a:prstGeom prst="straightConnector1">
            <a:avLst/>
          </a:prstGeom>
          <a:noFill/>
          <a:ln w="19050" cap="flat" cmpd="sng">
            <a:solidFill>
              <a:srgbClr val="0070C0"/>
            </a:solidFill>
            <a:prstDash val="solid"/>
            <a:miter/>
            <a:headEnd type="none" w="med" len="med"/>
            <a:tailEnd type="none" w="med" len="med"/>
          </a:ln>
        </p:spPr>
      </p:cxnSp>
      <p:sp>
        <p:nvSpPr>
          <p:cNvPr id="634" name="Shape 634"/>
          <p:cNvSpPr/>
          <p:nvPr/>
        </p:nvSpPr>
        <p:spPr>
          <a:xfrm flipH="1">
            <a:off x="365202" y="1823932"/>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635" name="Shape 635"/>
          <p:cNvCxnSpPr/>
          <p:nvPr/>
        </p:nvCxnSpPr>
        <p:spPr>
          <a:xfrm>
            <a:off x="590922" y="2559728"/>
            <a:ext cx="356460" cy="0"/>
          </a:xfrm>
          <a:prstGeom prst="straightConnector1">
            <a:avLst/>
          </a:prstGeom>
          <a:noFill/>
          <a:ln w="19050" cap="flat" cmpd="sng">
            <a:solidFill>
              <a:srgbClr val="0070C0"/>
            </a:solidFill>
            <a:prstDash val="solid"/>
            <a:miter/>
            <a:headEnd type="none" w="med" len="med"/>
            <a:tailEnd type="none" w="med" len="med"/>
          </a:ln>
        </p:spPr>
      </p:cxnSp>
      <p:cxnSp>
        <p:nvCxnSpPr>
          <p:cNvPr id="636" name="Shape 636"/>
          <p:cNvCxnSpPr/>
          <p:nvPr/>
        </p:nvCxnSpPr>
        <p:spPr>
          <a:xfrm>
            <a:off x="714572" y="3534600"/>
            <a:ext cx="356460" cy="0"/>
          </a:xfrm>
          <a:prstGeom prst="straightConnector1">
            <a:avLst/>
          </a:prstGeom>
          <a:noFill/>
          <a:ln w="19050" cap="flat" cmpd="sng">
            <a:solidFill>
              <a:srgbClr val="FFFF00"/>
            </a:solidFill>
            <a:prstDash val="solid"/>
            <a:miter/>
            <a:headEnd type="none" w="med" len="med"/>
            <a:tailEnd type="none" w="med" len="med"/>
          </a:ln>
        </p:spPr>
      </p:cxnSp>
      <p:sp>
        <p:nvSpPr>
          <p:cNvPr id="637" name="Shape 637"/>
          <p:cNvSpPr/>
          <p:nvPr/>
        </p:nvSpPr>
        <p:spPr>
          <a:xfrm flipH="1">
            <a:off x="365202" y="3051722"/>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638" name="Shape 638"/>
          <p:cNvCxnSpPr/>
          <p:nvPr/>
        </p:nvCxnSpPr>
        <p:spPr>
          <a:xfrm>
            <a:off x="609520" y="3247125"/>
            <a:ext cx="356460" cy="0"/>
          </a:xfrm>
          <a:prstGeom prst="straightConnector1">
            <a:avLst/>
          </a:prstGeom>
          <a:noFill/>
          <a:ln w="19050" cap="flat" cmpd="sng">
            <a:solidFill>
              <a:srgbClr val="FFFF00"/>
            </a:solidFill>
            <a:prstDash val="solid"/>
            <a:miter/>
            <a:headEnd type="none" w="med" len="med"/>
            <a:tailEnd type="none" w="med" len="med"/>
          </a:ln>
        </p:spPr>
      </p:cxnSp>
      <p:cxnSp>
        <p:nvCxnSpPr>
          <p:cNvPr id="639" name="Shape 639"/>
          <p:cNvCxnSpPr/>
          <p:nvPr/>
        </p:nvCxnSpPr>
        <p:spPr>
          <a:xfrm>
            <a:off x="790768" y="3703087"/>
            <a:ext cx="356460" cy="0"/>
          </a:xfrm>
          <a:prstGeom prst="straightConnector1">
            <a:avLst/>
          </a:prstGeom>
          <a:noFill/>
          <a:ln w="19050" cap="flat" cmpd="sng">
            <a:solidFill>
              <a:srgbClr val="FFFF00"/>
            </a:solidFill>
            <a:prstDash val="solid"/>
            <a:miter/>
            <a:headEnd type="none" w="med" len="med"/>
            <a:tailEnd type="none" w="med" len="med"/>
          </a:ln>
        </p:spPr>
      </p:cxnSp>
      <p:cxnSp>
        <p:nvCxnSpPr>
          <p:cNvPr id="640" name="Shape 640"/>
          <p:cNvCxnSpPr/>
          <p:nvPr/>
        </p:nvCxnSpPr>
        <p:spPr>
          <a:xfrm>
            <a:off x="714572" y="4704750"/>
            <a:ext cx="356460" cy="0"/>
          </a:xfrm>
          <a:prstGeom prst="straightConnector1">
            <a:avLst/>
          </a:prstGeom>
          <a:noFill/>
          <a:ln w="19050" cap="flat" cmpd="sng">
            <a:solidFill>
              <a:srgbClr val="00B050"/>
            </a:solidFill>
            <a:prstDash val="solid"/>
            <a:miter/>
            <a:headEnd type="none" w="med" len="med"/>
            <a:tailEnd type="none" w="med" len="med"/>
          </a:ln>
        </p:spPr>
      </p:cxnSp>
      <p:sp>
        <p:nvSpPr>
          <p:cNvPr id="641" name="Shape 641"/>
          <p:cNvSpPr/>
          <p:nvPr/>
        </p:nvSpPr>
        <p:spPr>
          <a:xfrm flipH="1">
            <a:off x="365202" y="4221871"/>
            <a:ext cx="966582" cy="943228"/>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aphicFrame>
        <p:nvGraphicFramePr>
          <p:cNvPr id="642" name="Shape 642"/>
          <p:cNvGraphicFramePr/>
          <p:nvPr/>
        </p:nvGraphicFramePr>
        <p:xfrm>
          <a:off x="1777088" y="2716931"/>
          <a:ext cx="3000000" cy="3000000"/>
        </p:xfrm>
        <a:graphic>
          <a:graphicData uri="http://schemas.openxmlformats.org/drawingml/2006/table">
            <a:tbl>
              <a:tblPr firstRow="1" bandRow="1">
                <a:noFill/>
                <a:tableStyleId>{6194E1B3-D637-4DED-86CF-51E8838D25DE}</a:tableStyleId>
              </a:tblPr>
              <a:tblGrid>
                <a:gridCol w="2119875">
                  <a:extLst>
                    <a:ext uri="{9D8B030D-6E8A-4147-A177-3AD203B41FA5}">
                      <a16:colId xmlns:a16="http://schemas.microsoft.com/office/drawing/2014/main" val="20000"/>
                    </a:ext>
                  </a:extLst>
                </a:gridCol>
                <a:gridCol w="2119875">
                  <a:extLst>
                    <a:ext uri="{9D8B030D-6E8A-4147-A177-3AD203B41FA5}">
                      <a16:colId xmlns:a16="http://schemas.microsoft.com/office/drawing/2014/main" val="20001"/>
                    </a:ext>
                  </a:extLst>
                </a:gridCol>
                <a:gridCol w="2119875">
                  <a:extLst>
                    <a:ext uri="{9D8B030D-6E8A-4147-A177-3AD203B41FA5}">
                      <a16:colId xmlns:a16="http://schemas.microsoft.com/office/drawing/2014/main" val="20002"/>
                    </a:ext>
                  </a:extLst>
                </a:gridCol>
              </a:tblGrid>
              <a:tr h="370850">
                <a:tc>
                  <a:txBody>
                    <a:bodyPr/>
                    <a:lstStyle/>
                    <a:p>
                      <a:pPr marL="0" marR="0" lvl="0" indent="0" algn="l" rtl="0">
                        <a:spcBef>
                          <a:spcPts val="0"/>
                        </a:spcBef>
                        <a:buSzPct val="25000"/>
                        <a:buNone/>
                      </a:pPr>
                      <a:r>
                        <a:rPr lang="en-US" sz="1800" u="none" strike="noStrike" cap="none"/>
                        <a:t>Species</a:t>
                      </a:r>
                    </a:p>
                  </a:txBody>
                  <a:tcPr marL="91450" marR="91450" marT="45725" marB="45725"/>
                </a:tc>
                <a:tc>
                  <a:txBody>
                    <a:bodyPr/>
                    <a:lstStyle/>
                    <a:p>
                      <a:pPr marL="0" marR="0" lvl="0" indent="0" algn="l" rtl="0">
                        <a:spcBef>
                          <a:spcPts val="0"/>
                        </a:spcBef>
                        <a:buSzPct val="25000"/>
                        <a:buNone/>
                      </a:pPr>
                      <a:r>
                        <a:rPr lang="en-US" sz="1800"/>
                        <a:t>OTU Counts</a:t>
                      </a:r>
                    </a:p>
                  </a:txBody>
                  <a:tcPr marL="91450" marR="91450" marT="45725" marB="45725"/>
                </a:tc>
                <a:tc>
                  <a:txBody>
                    <a:bodyPr/>
                    <a:lstStyle/>
                    <a:p>
                      <a:pPr marL="0" marR="0" lvl="0" indent="0" algn="l" rtl="0">
                        <a:spcBef>
                          <a:spcPts val="0"/>
                        </a:spcBef>
                        <a:buSzPct val="25000"/>
                        <a:buNone/>
                      </a:pPr>
                      <a:r>
                        <a:rPr lang="en-US" sz="1800"/>
                        <a:t>Relative abundance</a:t>
                      </a: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a:t>E. coli</a:t>
                      </a:r>
                    </a:p>
                  </a:txBody>
                  <a:tcPr marL="91450" marR="91450" marT="45725" marB="45725"/>
                </a:tc>
                <a:tc>
                  <a:txBody>
                    <a:bodyPr/>
                    <a:lstStyle/>
                    <a:p>
                      <a:pPr marL="0" marR="0" lvl="0" indent="0" algn="l" rtl="0">
                        <a:spcBef>
                          <a:spcPts val="0"/>
                        </a:spcBef>
                        <a:buSzPct val="25000"/>
                        <a:buNone/>
                      </a:pPr>
                      <a:r>
                        <a:rPr lang="en-US" sz="1800"/>
                        <a:t>5</a:t>
                      </a:r>
                    </a:p>
                  </a:txBody>
                  <a:tcPr marL="91450" marR="91450" marT="45725" marB="45725"/>
                </a:tc>
                <a:tc>
                  <a:txBody>
                    <a:bodyPr/>
                    <a:lstStyle/>
                    <a:p>
                      <a:pPr marL="0" marR="0" lvl="0" indent="0" algn="l" rtl="0">
                        <a:spcBef>
                          <a:spcPts val="0"/>
                        </a:spcBef>
                        <a:buSzPct val="25000"/>
                        <a:buNone/>
                      </a:pPr>
                      <a:r>
                        <a:rPr lang="en-US" sz="1800"/>
                        <a:t>0.56</a:t>
                      </a: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buSzPct val="25000"/>
                        <a:buNone/>
                      </a:pPr>
                      <a:r>
                        <a:rPr lang="en-US" sz="1800" i="1"/>
                        <a:t>B. fragilis</a:t>
                      </a:r>
                    </a:p>
                  </a:txBody>
                  <a:tcPr marL="91450" marR="91450" marT="45725" marB="45725"/>
                </a:tc>
                <a:tc>
                  <a:txBody>
                    <a:bodyPr/>
                    <a:lstStyle/>
                    <a:p>
                      <a:pPr marL="0" marR="0" lvl="0" indent="0" algn="l" rtl="0">
                        <a:spcBef>
                          <a:spcPts val="0"/>
                        </a:spcBef>
                        <a:buSzPct val="25000"/>
                        <a:buNone/>
                      </a:pPr>
                      <a:r>
                        <a:rPr lang="en-US" sz="1800"/>
                        <a:t>3</a:t>
                      </a:r>
                    </a:p>
                  </a:txBody>
                  <a:tcPr marL="91450" marR="91450" marT="45725" marB="45725"/>
                </a:tc>
                <a:tc>
                  <a:txBody>
                    <a:bodyPr/>
                    <a:lstStyle/>
                    <a:p>
                      <a:pPr marL="0" marR="0" lvl="0" indent="0" algn="l" rtl="0">
                        <a:spcBef>
                          <a:spcPts val="0"/>
                        </a:spcBef>
                        <a:buSzPct val="25000"/>
                        <a:buNone/>
                      </a:pPr>
                      <a:r>
                        <a:rPr lang="en-US" sz="1800"/>
                        <a:t>0.33</a:t>
                      </a: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buSzPct val="25000"/>
                        <a:buNone/>
                      </a:pPr>
                      <a:r>
                        <a:rPr lang="en-US" sz="1800" i="1"/>
                        <a:t>Clostridia unclassified</a:t>
                      </a:r>
                    </a:p>
                  </a:txBody>
                  <a:tcPr marL="91450" marR="91450" marT="45725" marB="45725"/>
                </a:tc>
                <a:tc>
                  <a:txBody>
                    <a:bodyPr/>
                    <a:lstStyle/>
                    <a:p>
                      <a:pPr marL="0" marR="0" lvl="0" indent="0" algn="l" rtl="0">
                        <a:spcBef>
                          <a:spcPts val="0"/>
                        </a:spcBef>
                        <a:buSzPct val="25000"/>
                        <a:buNone/>
                      </a:pPr>
                      <a:r>
                        <a:rPr lang="en-US" sz="1800"/>
                        <a:t>1</a:t>
                      </a:r>
                    </a:p>
                  </a:txBody>
                  <a:tcPr marL="91450" marR="91450" marT="45725" marB="45725"/>
                </a:tc>
                <a:tc>
                  <a:txBody>
                    <a:bodyPr/>
                    <a:lstStyle/>
                    <a:p>
                      <a:pPr marL="0" marR="0" lvl="0" indent="0" algn="l" rtl="0">
                        <a:spcBef>
                          <a:spcPts val="0"/>
                        </a:spcBef>
                        <a:buSzPct val="25000"/>
                        <a:buNone/>
                      </a:pPr>
                      <a:r>
                        <a:rPr lang="en-US" sz="1800"/>
                        <a:t>0.11</a:t>
                      </a:r>
                    </a:p>
                  </a:txBody>
                  <a:tcPr marL="91450" marR="91450" marT="45725" marB="45725"/>
                </a:tc>
                <a:extLst>
                  <a:ext uri="{0D108BD9-81ED-4DB2-BD59-A6C34878D82A}">
                    <a16:rowId xmlns:a16="http://schemas.microsoft.com/office/drawing/2014/main" val="10003"/>
                  </a:ext>
                </a:extLst>
              </a:tr>
            </a:tbl>
          </a:graphicData>
        </a:graphic>
      </p:graphicFrame>
      <p:sp>
        <p:nvSpPr>
          <p:cNvPr id="643" name="Shape 643"/>
          <p:cNvSpPr/>
          <p:nvPr/>
        </p:nvSpPr>
        <p:spPr>
          <a:xfrm>
            <a:off x="6008148" y="1981133"/>
            <a:ext cx="2834640" cy="2880818"/>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pic>
        <p:nvPicPr>
          <p:cNvPr id="644" name="Shape 644"/>
          <p:cNvPicPr preferRelativeResize="0"/>
          <p:nvPr/>
        </p:nvPicPr>
        <p:blipFill rotWithShape="1">
          <a:blip r:embed="rId3">
            <a:alphaModFix/>
          </a:blip>
          <a:srcRect/>
          <a:stretch/>
        </p:blipFill>
        <p:spPr>
          <a:xfrm>
            <a:off x="3233510" y="1411562"/>
            <a:ext cx="1036049" cy="8724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Data is very high dimensional</a:t>
            </a:r>
          </a:p>
        </p:txBody>
      </p:sp>
      <p:sp>
        <p:nvSpPr>
          <p:cNvPr id="650" name="Shape 65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Samples probably have a few hundred strains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OTU clustering can yield a dataset with &gt;10,000 OTUs</a:t>
            </a: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The math of PCA</a:t>
            </a:r>
          </a:p>
        </p:txBody>
      </p:sp>
      <p:sp>
        <p:nvSpPr>
          <p:cNvPr id="656" name="Shape 656"/>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Vector projections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The definition of PCA</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Useful matrix factorizations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Side note: PCA and European genetics</a:t>
            </a:r>
          </a:p>
        </p:txBody>
      </p:sp>
      <p:pic>
        <p:nvPicPr>
          <p:cNvPr id="662" name="Shape 662"/>
          <p:cNvPicPr preferRelativeResize="0">
            <a:picLocks noGrp="1"/>
          </p:cNvPicPr>
          <p:nvPr>
            <p:ph type="body" idx="1"/>
          </p:nvPr>
        </p:nvPicPr>
        <p:blipFill rotWithShape="1">
          <a:blip r:embed="rId3">
            <a:alphaModFix/>
          </a:blip>
          <a:srcRect/>
          <a:stretch/>
        </p:blipFill>
        <p:spPr>
          <a:xfrm>
            <a:off x="2159996" y="1419225"/>
            <a:ext cx="7872006" cy="5174024"/>
          </a:xfrm>
          <a:prstGeom prst="rect">
            <a:avLst/>
          </a:prstGeom>
          <a:noFill/>
          <a:ln>
            <a:noFill/>
          </a:ln>
        </p:spPr>
      </p:pic>
      <p:sp>
        <p:nvSpPr>
          <p:cNvPr id="663" name="Shape 663"/>
          <p:cNvSpPr txBox="1"/>
          <p:nvPr/>
        </p:nvSpPr>
        <p:spPr>
          <a:xfrm>
            <a:off x="9895839" y="6408582"/>
            <a:ext cx="23876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Novembre et al. 2008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What’s the problem with using PCA for this analysis?</a:t>
            </a:r>
          </a:p>
        </p:txBody>
      </p:sp>
      <p:pic>
        <p:nvPicPr>
          <p:cNvPr id="669" name="Shape 669"/>
          <p:cNvPicPr preferRelativeResize="0"/>
          <p:nvPr/>
        </p:nvPicPr>
        <p:blipFill rotWithShape="1">
          <a:blip r:embed="rId3">
            <a:alphaModFix/>
          </a:blip>
          <a:srcRect/>
          <a:stretch/>
        </p:blipFill>
        <p:spPr>
          <a:xfrm>
            <a:off x="2513490" y="2206625"/>
            <a:ext cx="7307953" cy="3790287"/>
          </a:xfrm>
          <a:prstGeom prst="rect">
            <a:avLst/>
          </a:prstGeom>
          <a:noFill/>
          <a:ln>
            <a:noFill/>
          </a:ln>
        </p:spPr>
      </p:pic>
      <p:sp>
        <p:nvSpPr>
          <p:cNvPr id="670" name="Shape 670"/>
          <p:cNvSpPr txBox="1"/>
          <p:nvPr/>
        </p:nvSpPr>
        <p:spPr>
          <a:xfrm>
            <a:off x="9964814" y="6495955"/>
            <a:ext cx="211288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Morton et al. 2017</a:t>
            </a:r>
          </a:p>
        </p:txBody>
      </p:sp>
      <p:sp>
        <p:nvSpPr>
          <p:cNvPr id="671" name="Shape 671"/>
          <p:cNvSpPr/>
          <p:nvPr/>
        </p:nvSpPr>
        <p:spPr>
          <a:xfrm>
            <a:off x="2236977" y="4085589"/>
            <a:ext cx="7315200" cy="2885323"/>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72" name="Shape 672"/>
          <p:cNvSpPr txBox="1">
            <a:spLocks noGrp="1"/>
          </p:cNvSpPr>
          <p:nvPr>
            <p:ph type="body" idx="1"/>
          </p:nvPr>
        </p:nvSpPr>
        <p:spPr>
          <a:xfrm>
            <a:off x="838200" y="1568450"/>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Microbiome data is </a:t>
            </a:r>
            <a:r>
              <a:rPr lang="en-US" sz="2800" b="0" i="1" u="none" strike="noStrike" cap="none">
                <a:solidFill>
                  <a:schemeClr val="dk1"/>
                </a:solidFill>
                <a:latin typeface="Calibri"/>
                <a:ea typeface="Calibri"/>
                <a:cs typeface="Calibri"/>
                <a:sym typeface="Calibri"/>
              </a:rPr>
              <a:t>compositional</a:t>
            </a:r>
            <a:r>
              <a:rPr lang="en-US" sz="2800" b="0" i="0" u="none" strike="noStrike" cap="none">
                <a:solidFill>
                  <a:schemeClr val="dk1"/>
                </a:solidFill>
                <a:latin typeface="Calibri"/>
                <a:ea typeface="Calibri"/>
                <a:cs typeface="Calibri"/>
                <a:sym typeface="Calibri"/>
              </a:rPr>
              <a:t>, they add up to 100%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PCOA – a poor man’s PCA</a:t>
            </a:r>
          </a:p>
        </p:txBody>
      </p:sp>
      <p:sp>
        <p:nvSpPr>
          <p:cNvPr id="678" name="Shape 67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Max already talked about this, quick refresher</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PCA – Dimensionality reduction by finding vectors which maximize the variance of the data</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PCOA – Dimensionality reduction by embedding data in a Euclidean space which conserves distances between points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0" y="-15238"/>
            <a:ext cx="12192000" cy="123443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PCOA does have one advantage</a:t>
            </a:r>
          </a:p>
        </p:txBody>
      </p:sp>
      <p:grpSp>
        <p:nvGrpSpPr>
          <p:cNvPr id="684" name="Shape 684"/>
          <p:cNvGrpSpPr/>
          <p:nvPr/>
        </p:nvGrpSpPr>
        <p:grpSpPr>
          <a:xfrm>
            <a:off x="2269983" y="1219200"/>
            <a:ext cx="7578068" cy="5486399"/>
            <a:chOff x="764235" y="1219200"/>
            <a:chExt cx="7578068" cy="5486399"/>
          </a:xfrm>
        </p:grpSpPr>
        <p:grpSp>
          <p:nvGrpSpPr>
            <p:cNvPr id="685" name="Shape 685"/>
            <p:cNvGrpSpPr/>
            <p:nvPr/>
          </p:nvGrpSpPr>
          <p:grpSpPr>
            <a:xfrm>
              <a:off x="764235" y="1371600"/>
              <a:ext cx="3082268" cy="5333999"/>
              <a:chOff x="764235" y="1371600"/>
              <a:chExt cx="3082268" cy="5333999"/>
            </a:xfrm>
          </p:grpSpPr>
          <p:grpSp>
            <p:nvGrpSpPr>
              <p:cNvPr id="686" name="Shape 686"/>
              <p:cNvGrpSpPr/>
              <p:nvPr/>
            </p:nvGrpSpPr>
            <p:grpSpPr>
              <a:xfrm>
                <a:off x="999532" y="1828800"/>
                <a:ext cx="2669918" cy="3108960"/>
                <a:chOff x="364410" y="1402079"/>
                <a:chExt cx="2669918" cy="3108960"/>
              </a:xfrm>
            </p:grpSpPr>
            <p:sp>
              <p:nvSpPr>
                <p:cNvPr id="687" name="Shape 687"/>
                <p:cNvSpPr/>
                <p:nvPr/>
              </p:nvSpPr>
              <p:spPr>
                <a:xfrm>
                  <a:off x="1804593" y="1402079"/>
                  <a:ext cx="45718" cy="36575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88" name="Shape 688"/>
                <p:cNvSpPr/>
                <p:nvPr/>
              </p:nvSpPr>
              <p:spPr>
                <a:xfrm rot="5400000">
                  <a:off x="1804594" y="1013459"/>
                  <a:ext cx="45718" cy="155447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89" name="Shape 689"/>
                <p:cNvSpPr/>
                <p:nvPr/>
              </p:nvSpPr>
              <p:spPr>
                <a:xfrm>
                  <a:off x="2558975" y="1767840"/>
                  <a:ext cx="45718" cy="1188719"/>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0" name="Shape 690"/>
                <p:cNvSpPr/>
                <p:nvPr/>
              </p:nvSpPr>
              <p:spPr>
                <a:xfrm>
                  <a:off x="1050212" y="1767840"/>
                  <a:ext cx="45718" cy="822960"/>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1" name="Shape 691"/>
                <p:cNvSpPr/>
                <p:nvPr/>
              </p:nvSpPr>
              <p:spPr>
                <a:xfrm>
                  <a:off x="1484554" y="2590800"/>
                  <a:ext cx="45718" cy="164592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2" name="Shape 692"/>
                <p:cNvSpPr/>
                <p:nvPr/>
              </p:nvSpPr>
              <p:spPr>
                <a:xfrm rot="5400000">
                  <a:off x="1050212" y="2156460"/>
                  <a:ext cx="45718" cy="91440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3" name="Shape 693"/>
                <p:cNvSpPr/>
                <p:nvPr/>
              </p:nvSpPr>
              <p:spPr>
                <a:xfrm>
                  <a:off x="615872" y="2590800"/>
                  <a:ext cx="45718" cy="822960"/>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694" name="Shape 694"/>
                <p:cNvGrpSpPr/>
                <p:nvPr/>
              </p:nvGrpSpPr>
              <p:grpSpPr>
                <a:xfrm>
                  <a:off x="2119928" y="2956560"/>
                  <a:ext cx="914401" cy="1280159"/>
                  <a:chOff x="2246106" y="2631590"/>
                  <a:chExt cx="914401" cy="1280159"/>
                </a:xfrm>
              </p:grpSpPr>
              <p:sp>
                <p:nvSpPr>
                  <p:cNvPr id="695" name="Shape 695"/>
                  <p:cNvSpPr/>
                  <p:nvPr/>
                </p:nvSpPr>
                <p:spPr>
                  <a:xfrm rot="5400000">
                    <a:off x="2680446" y="2197249"/>
                    <a:ext cx="45718" cy="91440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6" name="Shape 696"/>
                  <p:cNvSpPr/>
                  <p:nvPr/>
                </p:nvSpPr>
                <p:spPr>
                  <a:xfrm>
                    <a:off x="2246106" y="2631590"/>
                    <a:ext cx="45718" cy="99059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97" name="Shape 697"/>
                  <p:cNvSpPr/>
                  <p:nvPr/>
                </p:nvSpPr>
                <p:spPr>
                  <a:xfrm>
                    <a:off x="3114788" y="2631590"/>
                    <a:ext cx="45718" cy="1280159"/>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nvGrpSpPr>
                <p:cNvPr id="698" name="Shape 698"/>
                <p:cNvGrpSpPr/>
                <p:nvPr/>
              </p:nvGrpSpPr>
              <p:grpSpPr>
                <a:xfrm>
                  <a:off x="364410" y="3413760"/>
                  <a:ext cx="548640" cy="1097279"/>
                  <a:chOff x="322723" y="3413760"/>
                  <a:chExt cx="548640" cy="1097279"/>
                </a:xfrm>
              </p:grpSpPr>
              <p:sp>
                <p:nvSpPr>
                  <p:cNvPr id="699" name="Shape 699"/>
                  <p:cNvSpPr/>
                  <p:nvPr/>
                </p:nvSpPr>
                <p:spPr>
                  <a:xfrm>
                    <a:off x="323197" y="3413760"/>
                    <a:ext cx="45718" cy="109727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00" name="Shape 700"/>
                  <p:cNvSpPr/>
                  <p:nvPr/>
                </p:nvSpPr>
                <p:spPr>
                  <a:xfrm>
                    <a:off x="825645" y="3413760"/>
                    <a:ext cx="45718" cy="73151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01" name="Shape 701"/>
                  <p:cNvSpPr/>
                  <p:nvPr/>
                </p:nvSpPr>
                <p:spPr>
                  <a:xfrm rot="5400000">
                    <a:off x="574183" y="3162300"/>
                    <a:ext cx="45718" cy="54863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sp>
            <p:nvSpPr>
              <p:cNvPr id="702" name="Shape 702"/>
              <p:cNvSpPr txBox="1"/>
              <p:nvPr/>
            </p:nvSpPr>
            <p:spPr>
              <a:xfrm rot="-5400000">
                <a:off x="471674"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L. lactis</a:t>
                </a:r>
              </a:p>
            </p:txBody>
          </p:sp>
          <p:sp>
            <p:nvSpPr>
              <p:cNvPr id="703" name="Shape 703"/>
              <p:cNvSpPr txBox="1"/>
              <p:nvPr/>
            </p:nvSpPr>
            <p:spPr>
              <a:xfrm rot="-5400000">
                <a:off x="880435" y="5871574"/>
                <a:ext cx="128975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E. faecalis</a:t>
                </a:r>
              </a:p>
            </p:txBody>
          </p:sp>
          <p:sp>
            <p:nvSpPr>
              <p:cNvPr id="704" name="Shape 704"/>
              <p:cNvSpPr txBox="1"/>
              <p:nvPr/>
            </p:nvSpPr>
            <p:spPr>
              <a:xfrm rot="-5400000">
                <a:off x="1591342"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B. fragilis</a:t>
                </a:r>
              </a:p>
            </p:txBody>
          </p:sp>
          <p:sp>
            <p:nvSpPr>
              <p:cNvPr id="705" name="Shape 705"/>
              <p:cNvSpPr txBox="1"/>
              <p:nvPr/>
            </p:nvSpPr>
            <p:spPr>
              <a:xfrm rot="-5400000">
                <a:off x="2226716"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E. coli</a:t>
                </a:r>
              </a:p>
            </p:txBody>
          </p:sp>
          <p:sp>
            <p:nvSpPr>
              <p:cNvPr id="706" name="Shape 706"/>
              <p:cNvSpPr txBox="1"/>
              <p:nvPr/>
            </p:nvSpPr>
            <p:spPr>
              <a:xfrm rot="-5400000">
                <a:off x="3008887" y="5873815"/>
                <a:ext cx="1294234"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D. vulgaris</a:t>
                </a:r>
              </a:p>
            </p:txBody>
          </p:sp>
          <p:sp>
            <p:nvSpPr>
              <p:cNvPr id="707" name="Shape 707"/>
              <p:cNvSpPr txBox="1"/>
              <p:nvPr/>
            </p:nvSpPr>
            <p:spPr>
              <a:xfrm>
                <a:off x="1624375" y="1371600"/>
                <a:ext cx="167639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alibri"/>
                    <a:ea typeface="Calibri"/>
                    <a:cs typeface="Calibri"/>
                    <a:sym typeface="Calibri"/>
                  </a:rPr>
                  <a:t>Community A</a:t>
                </a:r>
              </a:p>
            </p:txBody>
          </p:sp>
          <p:sp>
            <p:nvSpPr>
              <p:cNvPr id="708" name="Shape 708"/>
              <p:cNvSpPr/>
              <p:nvPr/>
            </p:nvSpPr>
            <p:spPr>
              <a:xfrm rot="2700000">
                <a:off x="839986" y="5034893"/>
                <a:ext cx="365760" cy="365760"/>
              </a:xfrm>
              <a:prstGeom prst="plus">
                <a:avLst>
                  <a:gd name="adj" fmla="val 46679"/>
                </a:avLst>
              </a:prstGeom>
              <a:solidFill>
                <a:srgbClr val="FF0000"/>
              </a:solidFill>
              <a:ln w="127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09" name="Shape 709"/>
              <p:cNvSpPr/>
              <p:nvPr/>
            </p:nvSpPr>
            <p:spPr>
              <a:xfrm rot="2700000">
                <a:off x="2595028" y="5034893"/>
                <a:ext cx="365760" cy="365760"/>
              </a:xfrm>
              <a:prstGeom prst="plus">
                <a:avLst>
                  <a:gd name="adj" fmla="val 46679"/>
                </a:avLst>
              </a:prstGeom>
              <a:solidFill>
                <a:srgbClr val="FF0000"/>
              </a:solidFill>
              <a:ln w="127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10" name="Shape 710"/>
              <p:cNvSpPr txBox="1"/>
              <p:nvPr/>
            </p:nvSpPr>
            <p:spPr>
              <a:xfrm>
                <a:off x="1334812" y="4833051"/>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sp>
            <p:nvSpPr>
              <p:cNvPr id="711" name="Shape 711"/>
              <p:cNvSpPr txBox="1"/>
              <p:nvPr/>
            </p:nvSpPr>
            <p:spPr>
              <a:xfrm>
                <a:off x="1952034" y="4833050"/>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sp>
            <p:nvSpPr>
              <p:cNvPr id="712" name="Shape 712"/>
              <p:cNvSpPr txBox="1"/>
              <p:nvPr/>
            </p:nvSpPr>
            <p:spPr>
              <a:xfrm>
                <a:off x="3465503" y="4833053"/>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grpSp>
        <p:grpSp>
          <p:nvGrpSpPr>
            <p:cNvPr id="713" name="Shape 713"/>
            <p:cNvGrpSpPr/>
            <p:nvPr/>
          </p:nvGrpSpPr>
          <p:grpSpPr>
            <a:xfrm>
              <a:off x="5328166" y="1371600"/>
              <a:ext cx="3014137" cy="5333999"/>
              <a:chOff x="5328166" y="1371600"/>
              <a:chExt cx="3014137" cy="5333999"/>
            </a:xfrm>
          </p:grpSpPr>
          <p:grpSp>
            <p:nvGrpSpPr>
              <p:cNvPr id="714" name="Shape 714"/>
              <p:cNvGrpSpPr/>
              <p:nvPr/>
            </p:nvGrpSpPr>
            <p:grpSpPr>
              <a:xfrm>
                <a:off x="5495332" y="1828800"/>
                <a:ext cx="2669918" cy="3108960"/>
                <a:chOff x="364410" y="1402079"/>
                <a:chExt cx="2669918" cy="3108960"/>
              </a:xfrm>
            </p:grpSpPr>
            <p:sp>
              <p:nvSpPr>
                <p:cNvPr id="715" name="Shape 715"/>
                <p:cNvSpPr/>
                <p:nvPr/>
              </p:nvSpPr>
              <p:spPr>
                <a:xfrm>
                  <a:off x="1804593" y="1402079"/>
                  <a:ext cx="45718" cy="36575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16" name="Shape 716"/>
                <p:cNvSpPr/>
                <p:nvPr/>
              </p:nvSpPr>
              <p:spPr>
                <a:xfrm rot="5400000">
                  <a:off x="1804594" y="1013459"/>
                  <a:ext cx="45718" cy="155447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17" name="Shape 717"/>
                <p:cNvSpPr/>
                <p:nvPr/>
              </p:nvSpPr>
              <p:spPr>
                <a:xfrm>
                  <a:off x="2558975" y="1767840"/>
                  <a:ext cx="45718" cy="1188719"/>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18" name="Shape 718"/>
                <p:cNvSpPr/>
                <p:nvPr/>
              </p:nvSpPr>
              <p:spPr>
                <a:xfrm>
                  <a:off x="1050212" y="1767840"/>
                  <a:ext cx="45718" cy="822960"/>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19" name="Shape 719"/>
                <p:cNvSpPr/>
                <p:nvPr/>
              </p:nvSpPr>
              <p:spPr>
                <a:xfrm>
                  <a:off x="1484554" y="2590800"/>
                  <a:ext cx="45718" cy="164592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0" name="Shape 720"/>
                <p:cNvSpPr/>
                <p:nvPr/>
              </p:nvSpPr>
              <p:spPr>
                <a:xfrm rot="5400000">
                  <a:off x="1050212" y="2156460"/>
                  <a:ext cx="45718" cy="91440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1" name="Shape 721"/>
                <p:cNvSpPr/>
                <p:nvPr/>
              </p:nvSpPr>
              <p:spPr>
                <a:xfrm>
                  <a:off x="615872" y="2590800"/>
                  <a:ext cx="45718" cy="822960"/>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722" name="Shape 722"/>
                <p:cNvGrpSpPr/>
                <p:nvPr/>
              </p:nvGrpSpPr>
              <p:grpSpPr>
                <a:xfrm>
                  <a:off x="2119928" y="2956560"/>
                  <a:ext cx="914401" cy="1280159"/>
                  <a:chOff x="2246106" y="2631590"/>
                  <a:chExt cx="914401" cy="1280159"/>
                </a:xfrm>
              </p:grpSpPr>
              <p:sp>
                <p:nvSpPr>
                  <p:cNvPr id="723" name="Shape 723"/>
                  <p:cNvSpPr/>
                  <p:nvPr/>
                </p:nvSpPr>
                <p:spPr>
                  <a:xfrm rot="5400000">
                    <a:off x="2680446" y="2197249"/>
                    <a:ext cx="45718" cy="91440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4" name="Shape 724"/>
                  <p:cNvSpPr/>
                  <p:nvPr/>
                </p:nvSpPr>
                <p:spPr>
                  <a:xfrm>
                    <a:off x="2246106" y="2631590"/>
                    <a:ext cx="45718" cy="99059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5" name="Shape 725"/>
                  <p:cNvSpPr/>
                  <p:nvPr/>
                </p:nvSpPr>
                <p:spPr>
                  <a:xfrm>
                    <a:off x="3114788" y="2631590"/>
                    <a:ext cx="45718" cy="1280159"/>
                  </a:xfrm>
                  <a:prstGeom prst="rect">
                    <a:avLst/>
                  </a:prstGeom>
                  <a:solidFill>
                    <a:srgbClr val="92D050"/>
                  </a:solidFill>
                  <a:ln w="9525" cap="flat" cmpd="sng">
                    <a:solidFill>
                      <a:srgbClr val="92D05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nvGrpSpPr>
                <p:cNvPr id="726" name="Shape 726"/>
                <p:cNvGrpSpPr/>
                <p:nvPr/>
              </p:nvGrpSpPr>
              <p:grpSpPr>
                <a:xfrm>
                  <a:off x="364410" y="3413760"/>
                  <a:ext cx="548640" cy="1097279"/>
                  <a:chOff x="322723" y="3413760"/>
                  <a:chExt cx="548640" cy="1097279"/>
                </a:xfrm>
              </p:grpSpPr>
              <p:sp>
                <p:nvSpPr>
                  <p:cNvPr id="727" name="Shape 727"/>
                  <p:cNvSpPr/>
                  <p:nvPr/>
                </p:nvSpPr>
                <p:spPr>
                  <a:xfrm>
                    <a:off x="323197" y="3413760"/>
                    <a:ext cx="45718" cy="109727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8" name="Shape 728"/>
                  <p:cNvSpPr/>
                  <p:nvPr/>
                </p:nvSpPr>
                <p:spPr>
                  <a:xfrm>
                    <a:off x="825645" y="3413760"/>
                    <a:ext cx="45718" cy="73151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29" name="Shape 729"/>
                  <p:cNvSpPr/>
                  <p:nvPr/>
                </p:nvSpPr>
                <p:spPr>
                  <a:xfrm rot="5400000">
                    <a:off x="574183" y="3162300"/>
                    <a:ext cx="45718" cy="54863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sp>
            <p:nvSpPr>
              <p:cNvPr id="730" name="Shape 730"/>
              <p:cNvSpPr txBox="1"/>
              <p:nvPr/>
            </p:nvSpPr>
            <p:spPr>
              <a:xfrm rot="-5400000">
                <a:off x="4967474"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L. lactis</a:t>
                </a:r>
              </a:p>
            </p:txBody>
          </p:sp>
          <p:sp>
            <p:nvSpPr>
              <p:cNvPr id="731" name="Shape 731"/>
              <p:cNvSpPr txBox="1"/>
              <p:nvPr/>
            </p:nvSpPr>
            <p:spPr>
              <a:xfrm rot="-5400000">
                <a:off x="5376235" y="5871574"/>
                <a:ext cx="128975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E. faecalis</a:t>
                </a:r>
              </a:p>
            </p:txBody>
          </p:sp>
          <p:sp>
            <p:nvSpPr>
              <p:cNvPr id="732" name="Shape 732"/>
              <p:cNvSpPr txBox="1"/>
              <p:nvPr/>
            </p:nvSpPr>
            <p:spPr>
              <a:xfrm rot="-5400000">
                <a:off x="6087143"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B. fragilis</a:t>
                </a:r>
              </a:p>
            </p:txBody>
          </p:sp>
          <p:sp>
            <p:nvSpPr>
              <p:cNvPr id="733" name="Shape 733"/>
              <p:cNvSpPr txBox="1"/>
              <p:nvPr/>
            </p:nvSpPr>
            <p:spPr>
              <a:xfrm rot="-5400000">
                <a:off x="6722516" y="5777890"/>
                <a:ext cx="110238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E. coli</a:t>
                </a:r>
              </a:p>
            </p:txBody>
          </p:sp>
          <p:sp>
            <p:nvSpPr>
              <p:cNvPr id="734" name="Shape 734"/>
              <p:cNvSpPr txBox="1"/>
              <p:nvPr/>
            </p:nvSpPr>
            <p:spPr>
              <a:xfrm rot="-5400000">
                <a:off x="7504686" y="5873815"/>
                <a:ext cx="1294234"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800" i="1">
                    <a:solidFill>
                      <a:schemeClr val="dk1"/>
                    </a:solidFill>
                    <a:latin typeface="Calibri"/>
                    <a:ea typeface="Calibri"/>
                    <a:cs typeface="Calibri"/>
                    <a:sym typeface="Calibri"/>
                  </a:rPr>
                  <a:t>D. vulgaris</a:t>
                </a:r>
              </a:p>
            </p:txBody>
          </p:sp>
          <p:sp>
            <p:nvSpPr>
              <p:cNvPr id="735" name="Shape 735"/>
              <p:cNvSpPr txBox="1"/>
              <p:nvPr/>
            </p:nvSpPr>
            <p:spPr>
              <a:xfrm>
                <a:off x="6120175" y="1371600"/>
                <a:ext cx="1676399"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alibri"/>
                    <a:ea typeface="Calibri"/>
                    <a:cs typeface="Calibri"/>
                    <a:sym typeface="Calibri"/>
                  </a:rPr>
                  <a:t>Community B</a:t>
                </a:r>
              </a:p>
            </p:txBody>
          </p:sp>
          <p:sp>
            <p:nvSpPr>
              <p:cNvPr id="736" name="Shape 736"/>
              <p:cNvSpPr/>
              <p:nvPr/>
            </p:nvSpPr>
            <p:spPr>
              <a:xfrm rot="2700000">
                <a:off x="5837771" y="5034892"/>
                <a:ext cx="365760" cy="365760"/>
              </a:xfrm>
              <a:prstGeom prst="plus">
                <a:avLst>
                  <a:gd name="adj" fmla="val 46679"/>
                </a:avLst>
              </a:prstGeom>
              <a:solidFill>
                <a:srgbClr val="FF0000"/>
              </a:solidFill>
              <a:ln w="127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7" name="Shape 737"/>
              <p:cNvSpPr/>
              <p:nvPr/>
            </p:nvSpPr>
            <p:spPr>
              <a:xfrm rot="2700000">
                <a:off x="6455454" y="5034892"/>
                <a:ext cx="365760" cy="365760"/>
              </a:xfrm>
              <a:prstGeom prst="plus">
                <a:avLst>
                  <a:gd name="adj" fmla="val 46679"/>
                </a:avLst>
              </a:prstGeom>
              <a:solidFill>
                <a:srgbClr val="FF0000"/>
              </a:solidFill>
              <a:ln w="127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8" name="Shape 738"/>
              <p:cNvSpPr txBox="1"/>
              <p:nvPr/>
            </p:nvSpPr>
            <p:spPr>
              <a:xfrm>
                <a:off x="5328166" y="4833053"/>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sp>
            <p:nvSpPr>
              <p:cNvPr id="739" name="Shape 739"/>
              <p:cNvSpPr txBox="1"/>
              <p:nvPr/>
            </p:nvSpPr>
            <p:spPr>
              <a:xfrm>
                <a:off x="7083207" y="4833051"/>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sp>
            <p:nvSpPr>
              <p:cNvPr id="740" name="Shape 740"/>
              <p:cNvSpPr txBox="1"/>
              <p:nvPr/>
            </p:nvSpPr>
            <p:spPr>
              <a:xfrm>
                <a:off x="7961303" y="4833048"/>
                <a:ext cx="381000" cy="7694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a:solidFill>
                      <a:srgbClr val="92D050"/>
                    </a:solidFill>
                    <a:latin typeface="Calibri"/>
                    <a:ea typeface="Calibri"/>
                    <a:cs typeface="Calibri"/>
                    <a:sym typeface="Calibri"/>
                  </a:rPr>
                  <a:t>✓</a:t>
                </a:r>
              </a:p>
            </p:txBody>
          </p:sp>
        </p:grpSp>
        <p:cxnSp>
          <p:nvCxnSpPr>
            <p:cNvPr id="741" name="Shape 741"/>
            <p:cNvCxnSpPr/>
            <p:nvPr/>
          </p:nvCxnSpPr>
          <p:spPr>
            <a:xfrm flipH="1">
              <a:off x="4549235" y="1219200"/>
              <a:ext cx="76199" cy="5105399"/>
            </a:xfrm>
            <a:prstGeom prst="straightConnector1">
              <a:avLst/>
            </a:prstGeom>
            <a:noFill/>
            <a:ln w="44450" cap="flat" cmpd="sng">
              <a:solidFill>
                <a:srgbClr val="D8D8D8"/>
              </a:solidFill>
              <a:prstDash val="dash"/>
              <a:miter/>
              <a:headEnd type="none" w="med" len="med"/>
              <a:tailEnd type="none" w="med" len="med"/>
            </a:ln>
          </p:spPr>
        </p:cxnSp>
      </p:grpSp>
      <p:sp>
        <p:nvSpPr>
          <p:cNvPr id="742" name="Shape 742"/>
          <p:cNvSpPr/>
          <p:nvPr/>
        </p:nvSpPr>
        <p:spPr>
          <a:xfrm>
            <a:off x="3191083" y="2194559"/>
            <a:ext cx="45718" cy="82296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3" name="Shape 743"/>
          <p:cNvSpPr/>
          <p:nvPr/>
        </p:nvSpPr>
        <p:spPr>
          <a:xfrm>
            <a:off x="4699846" y="2194559"/>
            <a:ext cx="45718" cy="118871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4" name="Shape 744"/>
          <p:cNvSpPr/>
          <p:nvPr/>
        </p:nvSpPr>
        <p:spPr>
          <a:xfrm>
            <a:off x="2756741" y="3017519"/>
            <a:ext cx="45718" cy="82296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5" name="Shape 745"/>
          <p:cNvSpPr/>
          <p:nvPr/>
        </p:nvSpPr>
        <p:spPr>
          <a:xfrm>
            <a:off x="7252542" y="3017519"/>
            <a:ext cx="45718" cy="82296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6" name="Shape 746"/>
          <p:cNvSpPr/>
          <p:nvPr/>
        </p:nvSpPr>
        <p:spPr>
          <a:xfrm>
            <a:off x="7686884" y="2194559"/>
            <a:ext cx="45718" cy="822960"/>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7" name="Shape 747"/>
          <p:cNvSpPr/>
          <p:nvPr/>
        </p:nvSpPr>
        <p:spPr>
          <a:xfrm>
            <a:off x="5129480" y="3383280"/>
            <a:ext cx="45718" cy="128015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8" name="Shape 748"/>
          <p:cNvSpPr/>
          <p:nvPr/>
        </p:nvSpPr>
        <p:spPr>
          <a:xfrm>
            <a:off x="9195646" y="2194559"/>
            <a:ext cx="45718" cy="118871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49" name="Shape 749"/>
          <p:cNvSpPr/>
          <p:nvPr/>
        </p:nvSpPr>
        <p:spPr>
          <a:xfrm>
            <a:off x="9625281" y="3383280"/>
            <a:ext cx="45718" cy="1280159"/>
          </a:xfrm>
          <a:prstGeom prst="rect">
            <a:avLst/>
          </a:prstGeom>
          <a:solidFill>
            <a:srgbClr val="A5A5A5"/>
          </a:solidFill>
          <a:ln w="9525" cap="flat" cmpd="sng">
            <a:solidFill>
              <a:srgbClr val="A5A5A5"/>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50" name="Shape 750"/>
          <p:cNvPicPr preferRelativeResize="0"/>
          <p:nvPr/>
        </p:nvPicPr>
        <p:blipFill rotWithShape="1">
          <a:blip r:embed="rId3">
            <a:alphaModFix/>
          </a:blip>
          <a:srcRect/>
          <a:stretch/>
        </p:blipFill>
        <p:spPr>
          <a:xfrm>
            <a:off x="1720848" y="1280820"/>
            <a:ext cx="1035900" cy="872400"/>
          </a:xfrm>
          <a:prstGeom prst="rect">
            <a:avLst/>
          </a:prstGeom>
          <a:noFill/>
          <a:ln>
            <a:noFill/>
          </a:ln>
        </p:spPr>
      </p:pic>
      <p:pic>
        <p:nvPicPr>
          <p:cNvPr id="751" name="Shape 751"/>
          <p:cNvPicPr preferRelativeResize="0"/>
          <p:nvPr/>
        </p:nvPicPr>
        <p:blipFill rotWithShape="1">
          <a:blip r:embed="rId4">
            <a:alphaModFix/>
          </a:blip>
          <a:srcRect/>
          <a:stretch/>
        </p:blipFill>
        <p:spPr>
          <a:xfrm>
            <a:off x="9848042" y="1280820"/>
            <a:ext cx="1046700" cy="830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Back to our original question</a:t>
            </a:r>
          </a:p>
        </p:txBody>
      </p:sp>
      <p:pic>
        <p:nvPicPr>
          <p:cNvPr id="758" name="Shape 758"/>
          <p:cNvPicPr preferRelativeResize="0">
            <a:picLocks noGrp="1"/>
          </p:cNvPicPr>
          <p:nvPr>
            <p:ph type="body" idx="1"/>
          </p:nvPr>
        </p:nvPicPr>
        <p:blipFill rotWithShape="1">
          <a:blip r:embed="rId3">
            <a:alphaModFix/>
          </a:blip>
          <a:srcRect/>
          <a:stretch/>
        </p:blipFill>
        <p:spPr>
          <a:xfrm>
            <a:off x="3105150" y="1369062"/>
            <a:ext cx="5210174" cy="1947678"/>
          </a:xfrm>
          <a:prstGeom prst="rect">
            <a:avLst/>
          </a:prstGeom>
          <a:noFill/>
          <a:ln>
            <a:noFill/>
          </a:ln>
        </p:spPr>
      </p:pic>
      <p:pic>
        <p:nvPicPr>
          <p:cNvPr id="759" name="Shape 759"/>
          <p:cNvPicPr preferRelativeResize="0"/>
          <p:nvPr/>
        </p:nvPicPr>
        <p:blipFill rotWithShape="1">
          <a:blip r:embed="rId4">
            <a:alphaModFix/>
          </a:blip>
          <a:srcRect/>
          <a:stretch/>
        </p:blipFill>
        <p:spPr>
          <a:xfrm>
            <a:off x="3855719" y="3448446"/>
            <a:ext cx="3489959" cy="22189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The industrialized microbiome is different</a:t>
            </a:r>
          </a:p>
        </p:txBody>
      </p:sp>
      <p:pic>
        <p:nvPicPr>
          <p:cNvPr id="765" name="Shape 765"/>
          <p:cNvPicPr preferRelativeResize="0">
            <a:picLocks noGrp="1"/>
          </p:cNvPicPr>
          <p:nvPr>
            <p:ph type="body" idx="1"/>
          </p:nvPr>
        </p:nvPicPr>
        <p:blipFill rotWithShape="1">
          <a:blip r:embed="rId3">
            <a:alphaModFix/>
          </a:blip>
          <a:srcRect/>
          <a:stretch/>
        </p:blipFill>
        <p:spPr>
          <a:xfrm>
            <a:off x="219225" y="2010697"/>
            <a:ext cx="5779469" cy="4351338"/>
          </a:xfrm>
          <a:prstGeom prst="rect">
            <a:avLst/>
          </a:prstGeom>
          <a:noFill/>
          <a:ln>
            <a:noFill/>
          </a:ln>
        </p:spPr>
      </p:pic>
      <p:sp>
        <p:nvSpPr>
          <p:cNvPr id="766" name="Shape 766"/>
          <p:cNvSpPr/>
          <p:nvPr/>
        </p:nvSpPr>
        <p:spPr>
          <a:xfrm>
            <a:off x="3206265" y="1740309"/>
            <a:ext cx="588986" cy="540774"/>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767" name="Shape 767"/>
          <p:cNvSpPr/>
          <p:nvPr/>
        </p:nvSpPr>
        <p:spPr>
          <a:xfrm>
            <a:off x="172719" y="1740309"/>
            <a:ext cx="548639" cy="657450"/>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pic>
        <p:nvPicPr>
          <p:cNvPr id="768" name="Shape 768"/>
          <p:cNvPicPr preferRelativeResize="0"/>
          <p:nvPr/>
        </p:nvPicPr>
        <p:blipFill rotWithShape="1">
          <a:blip r:embed="rId4">
            <a:alphaModFix/>
          </a:blip>
          <a:srcRect/>
          <a:stretch/>
        </p:blipFill>
        <p:spPr>
          <a:xfrm>
            <a:off x="5811519" y="1740309"/>
            <a:ext cx="6144973" cy="4477609"/>
          </a:xfrm>
          <a:prstGeom prst="rect">
            <a:avLst/>
          </a:prstGeom>
          <a:noFill/>
          <a:ln>
            <a:noFill/>
          </a:ln>
        </p:spPr>
      </p:pic>
      <p:sp>
        <p:nvSpPr>
          <p:cNvPr id="769" name="Shape 769"/>
          <p:cNvSpPr/>
          <p:nvPr/>
        </p:nvSpPr>
        <p:spPr>
          <a:xfrm>
            <a:off x="6183867" y="1740309"/>
            <a:ext cx="548639" cy="657450"/>
          </a:xfrm>
          <a:prstGeom prst="rect">
            <a:avLst/>
          </a:prstGeom>
          <a:solidFill>
            <a:schemeClr val="lt1"/>
          </a:solidFill>
          <a:ln w="127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Why might the microbiome matter?</a:t>
            </a:r>
          </a:p>
        </p:txBody>
      </p:sp>
      <p:pic>
        <p:nvPicPr>
          <p:cNvPr id="261" name="Shape 261"/>
          <p:cNvPicPr preferRelativeResize="0">
            <a:picLocks noGrp="1"/>
          </p:cNvPicPr>
          <p:nvPr>
            <p:ph type="body" idx="1"/>
          </p:nvPr>
        </p:nvPicPr>
        <p:blipFill rotWithShape="1">
          <a:blip r:embed="rId3">
            <a:alphaModFix/>
          </a:blip>
          <a:srcRect/>
          <a:stretch/>
        </p:blipFill>
        <p:spPr>
          <a:xfrm>
            <a:off x="3326276" y="2270243"/>
            <a:ext cx="4775962" cy="4068413"/>
          </a:xfrm>
          <a:prstGeom prst="rect">
            <a:avLst/>
          </a:prstGeom>
          <a:noFill/>
          <a:ln>
            <a:noFill/>
          </a:ln>
        </p:spPr>
      </p:pic>
      <p:sp>
        <p:nvSpPr>
          <p:cNvPr id="262" name="Shape 262"/>
          <p:cNvSpPr/>
          <p:nvPr/>
        </p:nvSpPr>
        <p:spPr>
          <a:xfrm>
            <a:off x="2601156" y="2991775"/>
            <a:ext cx="2299317" cy="94991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63" name="Shape 263"/>
          <p:cNvSpPr/>
          <p:nvPr/>
        </p:nvSpPr>
        <p:spPr>
          <a:xfrm>
            <a:off x="5353235" y="2991775"/>
            <a:ext cx="2385132" cy="94991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Outline</a:t>
            </a:r>
          </a:p>
        </p:txBody>
      </p:sp>
      <p:sp>
        <p:nvSpPr>
          <p:cNvPr id="269" name="Shape 26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80000"/>
              </a:lnSpc>
              <a:spcBef>
                <a:spcPts val="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Bacterial species</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difference between </a:t>
            </a:r>
            <a:r>
              <a:rPr lang="en-US"/>
              <a:t>prokaryotic</a:t>
            </a:r>
            <a:r>
              <a:rPr lang="en-US" sz="2400" b="0" i="0" u="none" strike="noStrike" cap="none">
                <a:solidFill>
                  <a:schemeClr val="dk1"/>
                </a:solidFill>
                <a:latin typeface="Calibri"/>
                <a:ea typeface="Calibri"/>
                <a:cs typeface="Calibri"/>
                <a:sym typeface="Calibri"/>
              </a:rPr>
              <a:t> and eukaryotic species</a:t>
            </a:r>
          </a:p>
          <a:p>
            <a:pPr marL="228600" marR="0" lvl="0" indent="-228600" algn="l" rtl="0">
              <a:lnSpc>
                <a:spcPct val="8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16S rRNA sequencing – the standard method</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standard method to analyze 16S sequencing data</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dimensionality reduction</a:t>
            </a:r>
          </a:p>
          <a:p>
            <a:pPr marL="457200" marR="0" lvl="1" indent="0" algn="l" rtl="0">
              <a:lnSpc>
                <a:spcPct val="80000"/>
              </a:lnSpc>
              <a:spcBef>
                <a:spcPts val="500"/>
              </a:spcBef>
              <a:spcAft>
                <a:spcPts val="0"/>
              </a:spcAft>
              <a:buClr>
                <a:schemeClr val="dk1"/>
              </a:buClr>
              <a:buSzPct val="25000"/>
              <a:buFont typeface="Arial"/>
              <a:buNone/>
            </a:pPr>
            <a:endParaRPr sz="2400" b="0" i="0" u="none" strike="noStrike" cap="none">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ct val="100000"/>
              <a:buFont typeface="Arial"/>
              <a:buChar char="•"/>
            </a:pPr>
            <a:r>
              <a:rPr lang="en-US" sz="2800" b="0" i="0" u="none" strike="noStrike" cap="none">
                <a:solidFill>
                  <a:schemeClr val="dk1"/>
                </a:solidFill>
                <a:latin typeface="Calibri"/>
                <a:ea typeface="Calibri"/>
                <a:cs typeface="Calibri"/>
                <a:sym typeface="Calibri"/>
              </a:rPr>
              <a:t>16S rRNA sequencing – an alternative method</a:t>
            </a:r>
          </a:p>
          <a:p>
            <a:pPr marL="685800" marR="0" lvl="1" indent="-228600" algn="l" rtl="0">
              <a:lnSpc>
                <a:spcPct val="80000"/>
              </a:lnSpc>
              <a:spcBef>
                <a:spcPts val="500"/>
              </a:spcBef>
              <a:spcAft>
                <a:spcPts val="0"/>
              </a:spcAft>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the shortcomings of the standard method</a:t>
            </a:r>
          </a:p>
          <a:p>
            <a:pPr marL="685800" marR="0" lvl="1" indent="-228600" algn="l" rtl="0">
              <a:lnSpc>
                <a:spcPct val="80000"/>
              </a:lnSpc>
              <a:spcBef>
                <a:spcPts val="500"/>
              </a:spcBef>
              <a:buClr>
                <a:schemeClr val="dk1"/>
              </a:buClr>
              <a:buSzPct val="100000"/>
              <a:buFont typeface="Arial"/>
              <a:buChar char="•"/>
            </a:pPr>
            <a:r>
              <a:rPr lang="en-US" sz="2400" b="0" i="0" u="none" strike="noStrike" cap="none">
                <a:solidFill>
                  <a:schemeClr val="dk1"/>
                </a:solidFill>
                <a:latin typeface="Calibri"/>
                <a:ea typeface="Calibri"/>
                <a:cs typeface="Calibri"/>
                <a:sym typeface="Calibri"/>
              </a:rPr>
              <a:t>Understand a more sophisticated alternative method</a:t>
            </a:r>
          </a:p>
        </p:txBody>
      </p:sp>
      <p:sp>
        <p:nvSpPr>
          <p:cNvPr id="270" name="Shape 270"/>
          <p:cNvSpPr/>
          <p:nvPr/>
        </p:nvSpPr>
        <p:spPr>
          <a:xfrm>
            <a:off x="701335" y="1731147"/>
            <a:ext cx="10741981" cy="1031717"/>
          </a:xfrm>
          <a:prstGeom prst="rect">
            <a:avLst/>
          </a:prstGeom>
          <a:noFill/>
          <a:ln w="254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Calibri"/>
                <a:ea typeface="Calibri"/>
                <a:cs typeface="Calibri"/>
                <a:sym typeface="Calibri"/>
              </a:rPr>
              <a:t>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0" y="0"/>
            <a:ext cx="12192000" cy="1279500"/>
          </a:xfrm>
          <a:prstGeom prst="rect">
            <a:avLst/>
          </a:prstGeom>
          <a:solidFill>
            <a:srgbClr val="2E75B6">
              <a:alpha val="74510"/>
            </a:srgbClr>
          </a:solid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4400" b="0" i="0" u="none" strike="noStrike" cap="none">
                <a:solidFill>
                  <a:schemeClr val="dk1"/>
                </a:solidFill>
                <a:latin typeface="Calibri"/>
                <a:ea typeface="Calibri"/>
                <a:cs typeface="Calibri"/>
                <a:sym typeface="Calibri"/>
              </a:rPr>
              <a:t>How many </a:t>
            </a:r>
            <a:r>
              <a:rPr lang="en-US"/>
              <a:t>prokaryotes</a:t>
            </a:r>
            <a:r>
              <a:rPr lang="en-US" sz="4400" b="0" i="0" u="none" strike="noStrike" cap="none">
                <a:solidFill>
                  <a:schemeClr val="dk1"/>
                </a:solidFill>
                <a:latin typeface="Calibri"/>
                <a:ea typeface="Calibri"/>
                <a:cs typeface="Calibri"/>
                <a:sym typeface="Calibri"/>
              </a:rPr>
              <a:t> exist in nature?</a:t>
            </a:r>
          </a:p>
        </p:txBody>
      </p:sp>
      <p:pic>
        <p:nvPicPr>
          <p:cNvPr id="276" name="Shape 276"/>
          <p:cNvPicPr preferRelativeResize="0"/>
          <p:nvPr/>
        </p:nvPicPr>
        <p:blipFill rotWithShape="1">
          <a:blip r:embed="rId3">
            <a:alphaModFix/>
          </a:blip>
          <a:srcRect/>
          <a:stretch/>
        </p:blipFill>
        <p:spPr>
          <a:xfrm>
            <a:off x="469900" y="2955925"/>
            <a:ext cx="4572000" cy="2743200"/>
          </a:xfrm>
          <a:prstGeom prst="rect">
            <a:avLst/>
          </a:prstGeom>
          <a:noFill/>
          <a:ln>
            <a:noFill/>
          </a:ln>
        </p:spPr>
      </p:pic>
      <p:sp>
        <p:nvSpPr>
          <p:cNvPr id="277" name="Shape 277"/>
          <p:cNvSpPr txBox="1"/>
          <p:nvPr/>
        </p:nvSpPr>
        <p:spPr>
          <a:xfrm>
            <a:off x="1919286" y="6305550"/>
            <a:ext cx="1963800" cy="369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Mora et al. 2011</a:t>
            </a:r>
          </a:p>
        </p:txBody>
      </p:sp>
      <p:pic>
        <p:nvPicPr>
          <p:cNvPr id="278" name="Shape 278"/>
          <p:cNvPicPr preferRelativeResize="0"/>
          <p:nvPr/>
        </p:nvPicPr>
        <p:blipFill rotWithShape="1">
          <a:blip r:embed="rId4">
            <a:alphaModFix/>
          </a:blip>
          <a:srcRect/>
          <a:stretch/>
        </p:blipFill>
        <p:spPr>
          <a:xfrm>
            <a:off x="5800737" y="2955925"/>
            <a:ext cx="4571999" cy="2743200"/>
          </a:xfrm>
          <a:prstGeom prst="rect">
            <a:avLst/>
          </a:prstGeom>
          <a:noFill/>
          <a:ln>
            <a:noFill/>
          </a:ln>
        </p:spPr>
      </p:pic>
      <p:sp>
        <p:nvSpPr>
          <p:cNvPr id="279" name="Shape 279"/>
          <p:cNvSpPr txBox="1"/>
          <p:nvPr/>
        </p:nvSpPr>
        <p:spPr>
          <a:xfrm>
            <a:off x="7216775" y="6305550"/>
            <a:ext cx="2587500" cy="369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 Locey and Lennon 2016</a:t>
            </a:r>
          </a:p>
        </p:txBody>
      </p:sp>
      <p:sp>
        <p:nvSpPr>
          <p:cNvPr id="280" name="Shape 280"/>
          <p:cNvSpPr txBox="1"/>
          <p:nvPr/>
        </p:nvSpPr>
        <p:spPr>
          <a:xfrm>
            <a:off x="3602037" y="3162300"/>
            <a:ext cx="1219200" cy="52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1.2 million described</a:t>
            </a:r>
          </a:p>
        </p:txBody>
      </p:sp>
      <p:sp>
        <p:nvSpPr>
          <p:cNvPr id="281" name="Shape 281"/>
          <p:cNvSpPr txBox="1"/>
          <p:nvPr/>
        </p:nvSpPr>
        <p:spPr>
          <a:xfrm>
            <a:off x="928687" y="5373687"/>
            <a:ext cx="1470000" cy="52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7.5 million undescribed</a:t>
            </a:r>
          </a:p>
        </p:txBody>
      </p:sp>
      <p:sp>
        <p:nvSpPr>
          <p:cNvPr id="282" name="Shape 282"/>
          <p:cNvSpPr txBox="1"/>
          <p:nvPr/>
        </p:nvSpPr>
        <p:spPr>
          <a:xfrm>
            <a:off x="8932861" y="3071811"/>
            <a:ext cx="1219200" cy="522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11,000</a:t>
            </a:r>
          </a:p>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described</a:t>
            </a:r>
          </a:p>
        </p:txBody>
      </p:sp>
      <p:sp>
        <p:nvSpPr>
          <p:cNvPr id="283" name="Shape 283"/>
          <p:cNvSpPr txBox="1"/>
          <p:nvPr/>
        </p:nvSpPr>
        <p:spPr>
          <a:xfrm>
            <a:off x="6607175" y="5470525"/>
            <a:ext cx="1219200" cy="52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10</a:t>
            </a:r>
            <a:r>
              <a:rPr lang="en-US" sz="1400" b="1" i="0" u="none" strike="noStrike" cap="none" baseline="30000">
                <a:solidFill>
                  <a:schemeClr val="dk1"/>
                </a:solidFill>
                <a:latin typeface="Calibri"/>
                <a:ea typeface="Calibri"/>
                <a:cs typeface="Calibri"/>
                <a:sym typeface="Calibri"/>
              </a:rPr>
              <a:t>12</a:t>
            </a:r>
          </a:p>
          <a:p>
            <a:pPr marL="0" marR="0" lvl="0" indent="0" algn="l"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Calibri"/>
                <a:ea typeface="Calibri"/>
                <a:cs typeface="Calibri"/>
                <a:sym typeface="Calibri"/>
              </a:rPr>
              <a:t>undescribed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The great plate count anomaly</a:t>
            </a:r>
          </a:p>
        </p:txBody>
      </p:sp>
      <p:pic>
        <p:nvPicPr>
          <p:cNvPr id="289" name="Shape 289"/>
          <p:cNvPicPr preferRelativeResize="0">
            <a:picLocks noGrp="1"/>
          </p:cNvPicPr>
          <p:nvPr>
            <p:ph type="body" idx="1"/>
          </p:nvPr>
        </p:nvPicPr>
        <p:blipFill rotWithShape="1">
          <a:blip r:embed="rId3">
            <a:alphaModFix/>
          </a:blip>
          <a:srcRect/>
          <a:stretch/>
        </p:blipFill>
        <p:spPr>
          <a:xfrm>
            <a:off x="3182627" y="1642743"/>
            <a:ext cx="7438837" cy="4890135"/>
          </a:xfrm>
          <a:prstGeom prst="rect">
            <a:avLst/>
          </a:prstGeom>
          <a:noFill/>
          <a:ln>
            <a:noFill/>
          </a:ln>
        </p:spPr>
      </p:pic>
      <p:sp>
        <p:nvSpPr>
          <p:cNvPr id="290" name="Shape 290"/>
          <p:cNvSpPr txBox="1"/>
          <p:nvPr/>
        </p:nvSpPr>
        <p:spPr>
          <a:xfrm>
            <a:off x="10373360" y="6488667"/>
            <a:ext cx="181863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Harwani 2013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is a (eukaryotic) species?</a:t>
            </a:r>
          </a:p>
        </p:txBody>
      </p:sp>
      <p:sp>
        <p:nvSpPr>
          <p:cNvPr id="297" name="Shape 297"/>
          <p:cNvSpPr/>
          <p:nvPr/>
        </p:nvSpPr>
        <p:spPr>
          <a:xfrm>
            <a:off x="3838776" y="1742786"/>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98" name="Shape 298"/>
          <p:cNvSpPr/>
          <p:nvPr/>
        </p:nvSpPr>
        <p:spPr>
          <a:xfrm flipH="1">
            <a:off x="3305787" y="1516904"/>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99" name="Shape 299"/>
          <p:cNvSpPr/>
          <p:nvPr/>
        </p:nvSpPr>
        <p:spPr>
          <a:xfrm>
            <a:off x="3620267" y="2210066"/>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0" name="Shape 300"/>
          <p:cNvSpPr/>
          <p:nvPr/>
        </p:nvSpPr>
        <p:spPr>
          <a:xfrm>
            <a:off x="4149494" y="2537475"/>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1" name="Shape 301"/>
          <p:cNvSpPr/>
          <p:nvPr/>
        </p:nvSpPr>
        <p:spPr>
          <a:xfrm>
            <a:off x="4304853" y="2010258"/>
            <a:ext cx="359305" cy="342196"/>
          </a:xfrm>
          <a:prstGeom prst="pentagon">
            <a:avLst>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2" name="Shape 302"/>
          <p:cNvSpPr/>
          <p:nvPr/>
        </p:nvSpPr>
        <p:spPr>
          <a:xfrm>
            <a:off x="6612946" y="1736161"/>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3" name="Shape 303"/>
          <p:cNvSpPr/>
          <p:nvPr/>
        </p:nvSpPr>
        <p:spPr>
          <a:xfrm>
            <a:off x="6126594" y="2088941"/>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4" name="Shape 304"/>
          <p:cNvSpPr/>
          <p:nvPr/>
        </p:nvSpPr>
        <p:spPr>
          <a:xfrm>
            <a:off x="7099297" y="2088942"/>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5" name="Shape 305"/>
          <p:cNvSpPr/>
          <p:nvPr/>
        </p:nvSpPr>
        <p:spPr>
          <a:xfrm>
            <a:off x="6644728" y="2457636"/>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6" name="Shape 306"/>
          <p:cNvSpPr txBox="1"/>
          <p:nvPr/>
        </p:nvSpPr>
        <p:spPr>
          <a:xfrm>
            <a:off x="767483" y="2195889"/>
            <a:ext cx="2310581"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Phenotype based definition</a:t>
            </a:r>
          </a:p>
        </p:txBody>
      </p:sp>
      <p:sp>
        <p:nvSpPr>
          <p:cNvPr id="307" name="Shape 307"/>
          <p:cNvSpPr/>
          <p:nvPr/>
        </p:nvSpPr>
        <p:spPr>
          <a:xfrm>
            <a:off x="4778516" y="5102528"/>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8" name="Shape 308"/>
          <p:cNvSpPr/>
          <p:nvPr/>
        </p:nvSpPr>
        <p:spPr>
          <a:xfrm>
            <a:off x="5895019" y="4990458"/>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09" name="Shape 309"/>
          <p:cNvSpPr txBox="1"/>
          <p:nvPr/>
        </p:nvSpPr>
        <p:spPr>
          <a:xfrm>
            <a:off x="767483" y="5046682"/>
            <a:ext cx="301065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Biological species concept</a:t>
            </a:r>
          </a:p>
        </p:txBody>
      </p:sp>
      <p:cxnSp>
        <p:nvCxnSpPr>
          <p:cNvPr id="310" name="Shape 310"/>
          <p:cNvCxnSpPr>
            <a:stCxn id="307" idx="3"/>
          </p:cNvCxnSpPr>
          <p:nvPr/>
        </p:nvCxnSpPr>
        <p:spPr>
          <a:xfrm>
            <a:off x="5089234" y="5257887"/>
            <a:ext cx="928800" cy="0"/>
          </a:xfrm>
          <a:prstGeom prst="straightConnector1">
            <a:avLst/>
          </a:prstGeom>
          <a:noFill/>
          <a:ln w="19050" cap="flat" cmpd="sng">
            <a:solidFill>
              <a:schemeClr val="dk1"/>
            </a:solidFill>
            <a:prstDash val="solid"/>
            <a:miter/>
            <a:headEnd type="none" w="med" len="med"/>
            <a:tailEnd type="none" w="med" len="med"/>
          </a:ln>
        </p:spPr>
      </p:cxnSp>
      <p:cxnSp>
        <p:nvCxnSpPr>
          <p:cNvPr id="311" name="Shape 311"/>
          <p:cNvCxnSpPr/>
          <p:nvPr/>
        </p:nvCxnSpPr>
        <p:spPr>
          <a:xfrm>
            <a:off x="5553578" y="5257887"/>
            <a:ext cx="0" cy="621803"/>
          </a:xfrm>
          <a:prstGeom prst="straightConnector1">
            <a:avLst/>
          </a:prstGeom>
          <a:noFill/>
          <a:ln w="19050" cap="flat" cmpd="sng">
            <a:solidFill>
              <a:schemeClr val="dk1"/>
            </a:solidFill>
            <a:prstDash val="solid"/>
            <a:miter/>
            <a:headEnd type="none" w="med" len="med"/>
            <a:tailEnd type="none" w="med" len="med"/>
          </a:ln>
        </p:spPr>
      </p:cxnSp>
      <p:sp>
        <p:nvSpPr>
          <p:cNvPr id="312" name="Shape 312"/>
          <p:cNvSpPr txBox="1"/>
          <p:nvPr/>
        </p:nvSpPr>
        <p:spPr>
          <a:xfrm>
            <a:off x="5284171" y="6007508"/>
            <a:ext cx="73375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a:t>
            </a:r>
          </a:p>
        </p:txBody>
      </p:sp>
      <p:sp>
        <p:nvSpPr>
          <p:cNvPr id="313" name="Shape 313"/>
          <p:cNvSpPr/>
          <p:nvPr/>
        </p:nvSpPr>
        <p:spPr>
          <a:xfrm flipH="1">
            <a:off x="5962112" y="1516904"/>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14" name="Shape 314"/>
          <p:cNvPicPr preferRelativeResize="0"/>
          <p:nvPr/>
        </p:nvPicPr>
        <p:blipFill rotWithShape="1">
          <a:blip r:embed="rId3">
            <a:alphaModFix/>
          </a:blip>
          <a:srcRect/>
          <a:stretch/>
        </p:blipFill>
        <p:spPr>
          <a:xfrm>
            <a:off x="7670459" y="3958623"/>
            <a:ext cx="1734582" cy="1299263"/>
          </a:xfrm>
          <a:prstGeom prst="rect">
            <a:avLst/>
          </a:prstGeom>
          <a:noFill/>
          <a:ln>
            <a:noFill/>
          </a:ln>
        </p:spPr>
      </p:pic>
      <p:pic>
        <p:nvPicPr>
          <p:cNvPr id="315" name="Shape 315"/>
          <p:cNvPicPr preferRelativeResize="0"/>
          <p:nvPr/>
        </p:nvPicPr>
        <p:blipFill rotWithShape="1">
          <a:blip r:embed="rId4">
            <a:alphaModFix/>
          </a:blip>
          <a:srcRect/>
          <a:stretch/>
        </p:blipFill>
        <p:spPr>
          <a:xfrm>
            <a:off x="10319106" y="3958623"/>
            <a:ext cx="1734582" cy="1299263"/>
          </a:xfrm>
          <a:prstGeom prst="rect">
            <a:avLst/>
          </a:prstGeom>
          <a:noFill/>
          <a:ln>
            <a:noFill/>
          </a:ln>
        </p:spPr>
      </p:pic>
      <p:pic>
        <p:nvPicPr>
          <p:cNvPr id="316" name="Shape 316"/>
          <p:cNvPicPr preferRelativeResize="0"/>
          <p:nvPr/>
        </p:nvPicPr>
        <p:blipFill rotWithShape="1">
          <a:blip r:embed="rId5">
            <a:alphaModFix/>
          </a:blip>
          <a:srcRect/>
          <a:stretch/>
        </p:blipFill>
        <p:spPr>
          <a:xfrm>
            <a:off x="8987471" y="5413057"/>
            <a:ext cx="1734582" cy="1282660"/>
          </a:xfrm>
          <a:prstGeom prst="rect">
            <a:avLst/>
          </a:prstGeom>
          <a:noFill/>
          <a:ln>
            <a:noFill/>
          </a:ln>
        </p:spPr>
      </p:pic>
      <p:cxnSp>
        <p:nvCxnSpPr>
          <p:cNvPr id="317" name="Shape 317"/>
          <p:cNvCxnSpPr/>
          <p:nvPr/>
        </p:nvCxnSpPr>
        <p:spPr>
          <a:xfrm>
            <a:off x="9390417" y="4608255"/>
            <a:ext cx="928687" cy="0"/>
          </a:xfrm>
          <a:prstGeom prst="straightConnector1">
            <a:avLst/>
          </a:prstGeom>
          <a:noFill/>
          <a:ln w="19050" cap="flat" cmpd="sng">
            <a:solidFill>
              <a:schemeClr val="dk1"/>
            </a:solidFill>
            <a:prstDash val="solid"/>
            <a:miter/>
            <a:headEnd type="none" w="med" len="med"/>
            <a:tailEnd type="none" w="med" len="med"/>
          </a:ln>
        </p:spPr>
      </p:cxnSp>
      <p:cxnSp>
        <p:nvCxnSpPr>
          <p:cNvPr id="318" name="Shape 318"/>
          <p:cNvCxnSpPr>
            <a:endCxn id="316" idx="0"/>
          </p:cNvCxnSpPr>
          <p:nvPr/>
        </p:nvCxnSpPr>
        <p:spPr>
          <a:xfrm>
            <a:off x="9854762" y="4608157"/>
            <a:ext cx="0" cy="804900"/>
          </a:xfrm>
          <a:prstGeom prst="straightConnector1">
            <a:avLst/>
          </a:prstGeom>
          <a:noFill/>
          <a:ln w="19050" cap="flat" cmpd="sng">
            <a:solidFill>
              <a:schemeClr val="dk1"/>
            </a:solidFill>
            <a:prstDash val="solid"/>
            <a:miter/>
            <a:headEnd type="none" w="med" len="med"/>
            <a:tailEnd type="none" w="med" len="med"/>
          </a:ln>
        </p:spPr>
      </p:cxnSp>
      <p:pic>
        <p:nvPicPr>
          <p:cNvPr id="319" name="Shape 319"/>
          <p:cNvPicPr preferRelativeResize="0"/>
          <p:nvPr/>
        </p:nvPicPr>
        <p:blipFill rotWithShape="1">
          <a:blip r:embed="rId6">
            <a:alphaModFix/>
          </a:blip>
          <a:srcRect/>
          <a:stretch/>
        </p:blipFill>
        <p:spPr>
          <a:xfrm>
            <a:off x="2083752" y="3462942"/>
            <a:ext cx="1405274" cy="935146"/>
          </a:xfrm>
          <a:prstGeom prst="rect">
            <a:avLst/>
          </a:prstGeom>
          <a:noFill/>
          <a:ln>
            <a:noFill/>
          </a:ln>
        </p:spPr>
      </p:pic>
      <p:pic>
        <p:nvPicPr>
          <p:cNvPr id="320" name="Shape 320"/>
          <p:cNvPicPr preferRelativeResize="0"/>
          <p:nvPr/>
        </p:nvPicPr>
        <p:blipFill rotWithShape="1">
          <a:blip r:embed="rId7">
            <a:alphaModFix/>
          </a:blip>
          <a:srcRect/>
          <a:stretch/>
        </p:blipFill>
        <p:spPr>
          <a:xfrm>
            <a:off x="4327146" y="3391146"/>
            <a:ext cx="1406188" cy="947759"/>
          </a:xfrm>
          <a:prstGeom prst="rect">
            <a:avLst/>
          </a:prstGeom>
          <a:noFill/>
          <a:ln>
            <a:noFill/>
          </a:ln>
        </p:spPr>
      </p:pic>
      <p:cxnSp>
        <p:nvCxnSpPr>
          <p:cNvPr id="321" name="Shape 321"/>
          <p:cNvCxnSpPr/>
          <p:nvPr/>
        </p:nvCxnSpPr>
        <p:spPr>
          <a:xfrm flipH="1">
            <a:off x="3010793" y="2365425"/>
            <a:ext cx="764832" cy="1246134"/>
          </a:xfrm>
          <a:prstGeom prst="straightConnector1">
            <a:avLst/>
          </a:prstGeom>
          <a:noFill/>
          <a:ln w="19050" cap="flat" cmpd="sng">
            <a:solidFill>
              <a:schemeClr val="dk1"/>
            </a:solidFill>
            <a:prstDash val="solid"/>
            <a:miter/>
            <a:headEnd type="none" w="med" len="med"/>
            <a:tailEnd type="triangle" w="lg" len="lg"/>
          </a:ln>
        </p:spPr>
      </p:cxnSp>
      <p:cxnSp>
        <p:nvCxnSpPr>
          <p:cNvPr id="322" name="Shape 322"/>
          <p:cNvCxnSpPr>
            <a:endCxn id="320" idx="0"/>
          </p:cNvCxnSpPr>
          <p:nvPr/>
        </p:nvCxnSpPr>
        <p:spPr>
          <a:xfrm>
            <a:off x="4483640" y="2192946"/>
            <a:ext cx="546600" cy="1198200"/>
          </a:xfrm>
          <a:prstGeom prst="straightConnector1">
            <a:avLst/>
          </a:prstGeom>
          <a:noFill/>
          <a:ln w="19050" cap="flat" cmpd="sng">
            <a:solidFill>
              <a:schemeClr val="dk1"/>
            </a:solidFill>
            <a:prstDash val="solid"/>
            <a:miter/>
            <a:headEnd type="none" w="med" len="med"/>
            <a:tailEnd type="triangle" w="lg" len="lg"/>
          </a:ln>
        </p:spPr>
      </p:cxnSp>
      <p:pic>
        <p:nvPicPr>
          <p:cNvPr id="323" name="Shape 323"/>
          <p:cNvPicPr preferRelativeResize="0"/>
          <p:nvPr/>
        </p:nvPicPr>
        <p:blipFill rotWithShape="1">
          <a:blip r:embed="rId8">
            <a:alphaModFix/>
          </a:blip>
          <a:srcRect/>
          <a:stretch/>
        </p:blipFill>
        <p:spPr>
          <a:xfrm>
            <a:off x="8618438" y="1947555"/>
            <a:ext cx="1940934" cy="1090558"/>
          </a:xfrm>
          <a:prstGeom prst="rect">
            <a:avLst/>
          </a:prstGeom>
          <a:noFill/>
          <a:ln>
            <a:noFill/>
          </a:ln>
        </p:spPr>
      </p:pic>
      <p:cxnSp>
        <p:nvCxnSpPr>
          <p:cNvPr id="324" name="Shape 324"/>
          <p:cNvCxnSpPr/>
          <p:nvPr/>
        </p:nvCxnSpPr>
        <p:spPr>
          <a:xfrm>
            <a:off x="7312290" y="2281367"/>
            <a:ext cx="1141666" cy="282996"/>
          </a:xfrm>
          <a:prstGeom prst="straightConnector1">
            <a:avLst/>
          </a:prstGeom>
          <a:noFill/>
          <a:ln w="19050" cap="flat" cmpd="sng">
            <a:solidFill>
              <a:schemeClr val="dk1"/>
            </a:solidFill>
            <a:prstDash val="solid"/>
            <a:miter/>
            <a:headEnd type="none" w="med" len="med"/>
            <a:tailEnd type="triangle" w="lg" len="lg"/>
          </a:ln>
        </p:spPr>
      </p:cxnSp>
      <p:pic>
        <p:nvPicPr>
          <p:cNvPr id="325" name="Shape 325"/>
          <p:cNvPicPr preferRelativeResize="0"/>
          <p:nvPr/>
        </p:nvPicPr>
        <p:blipFill rotWithShape="1">
          <a:blip r:embed="rId9">
            <a:alphaModFix/>
          </a:blip>
          <a:srcRect/>
          <a:stretch/>
        </p:blipFill>
        <p:spPr>
          <a:xfrm>
            <a:off x="5900246" y="3978887"/>
            <a:ext cx="2491913" cy="901899"/>
          </a:xfrm>
          <a:prstGeom prst="rect">
            <a:avLst/>
          </a:prstGeom>
          <a:noFill/>
          <a:ln>
            <a:noFill/>
          </a:ln>
        </p:spPr>
      </p:pic>
      <p:pic>
        <p:nvPicPr>
          <p:cNvPr id="326" name="Shape 326"/>
          <p:cNvPicPr preferRelativeResize="0"/>
          <p:nvPr/>
        </p:nvPicPr>
        <p:blipFill rotWithShape="1">
          <a:blip r:embed="rId10">
            <a:alphaModFix/>
          </a:blip>
          <a:srcRect/>
          <a:stretch/>
        </p:blipFill>
        <p:spPr>
          <a:xfrm>
            <a:off x="2531633" y="3996742"/>
            <a:ext cx="2602007" cy="856272"/>
          </a:xfrm>
          <a:prstGeom prst="rect">
            <a:avLst/>
          </a:prstGeom>
          <a:noFill/>
          <a:ln>
            <a:noFill/>
          </a:ln>
        </p:spPr>
      </p:pic>
      <p:pic>
        <p:nvPicPr>
          <p:cNvPr id="327" name="Shape 327"/>
          <p:cNvPicPr preferRelativeResize="0"/>
          <p:nvPr/>
        </p:nvPicPr>
        <p:blipFill rotWithShape="1">
          <a:blip r:embed="rId6">
            <a:alphaModFix/>
          </a:blip>
          <a:srcRect/>
          <a:stretch/>
        </p:blipFill>
        <p:spPr>
          <a:xfrm>
            <a:off x="3609235" y="4022794"/>
            <a:ext cx="1405274" cy="935146"/>
          </a:xfrm>
          <a:prstGeom prst="rect">
            <a:avLst/>
          </a:prstGeom>
          <a:noFill/>
          <a:ln>
            <a:noFill/>
          </a:ln>
        </p:spPr>
      </p:pic>
      <p:pic>
        <p:nvPicPr>
          <p:cNvPr id="328" name="Shape 328"/>
          <p:cNvPicPr preferRelativeResize="0"/>
          <p:nvPr/>
        </p:nvPicPr>
        <p:blipFill rotWithShape="1">
          <a:blip r:embed="rId7">
            <a:alphaModFix/>
          </a:blip>
          <a:srcRect/>
          <a:stretch/>
        </p:blipFill>
        <p:spPr>
          <a:xfrm>
            <a:off x="5852628" y="3951000"/>
            <a:ext cx="1406188" cy="9477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0" y="0"/>
            <a:ext cx="12192000" cy="1280158"/>
          </a:xfrm>
          <a:prstGeom prst="rect">
            <a:avLst/>
          </a:prstGeom>
          <a:solidFill>
            <a:srgbClr val="2E75B5">
              <a:alpha val="74901"/>
            </a:srgbClr>
          </a:solid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What is a (</a:t>
            </a:r>
            <a:r>
              <a:rPr lang="en-US"/>
              <a:t>prokaryotic</a:t>
            </a:r>
            <a:r>
              <a:rPr lang="en-US" sz="4400" b="0" i="0" u="none" strike="noStrike" cap="none">
                <a:solidFill>
                  <a:schemeClr val="dk1"/>
                </a:solidFill>
                <a:latin typeface="Calibri"/>
                <a:ea typeface="Calibri"/>
                <a:cs typeface="Calibri"/>
                <a:sym typeface="Calibri"/>
              </a:rPr>
              <a:t>) species?</a:t>
            </a:r>
          </a:p>
        </p:txBody>
      </p:sp>
      <p:sp>
        <p:nvSpPr>
          <p:cNvPr id="335" name="Shape 335"/>
          <p:cNvSpPr txBox="1"/>
          <p:nvPr/>
        </p:nvSpPr>
        <p:spPr>
          <a:xfrm>
            <a:off x="1318090" y="2117233"/>
            <a:ext cx="2310581"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Phenotype based definition</a:t>
            </a:r>
          </a:p>
        </p:txBody>
      </p:sp>
      <p:sp>
        <p:nvSpPr>
          <p:cNvPr id="336" name="Shape 336"/>
          <p:cNvSpPr/>
          <p:nvPr/>
        </p:nvSpPr>
        <p:spPr>
          <a:xfrm>
            <a:off x="4486478" y="1880439"/>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37" name="Shape 337"/>
          <p:cNvSpPr/>
          <p:nvPr/>
        </p:nvSpPr>
        <p:spPr>
          <a:xfrm flipH="1">
            <a:off x="3953490" y="1654557"/>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38" name="Shape 338"/>
          <p:cNvSpPr/>
          <p:nvPr/>
        </p:nvSpPr>
        <p:spPr>
          <a:xfrm>
            <a:off x="4267969" y="2347717"/>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39" name="Shape 339"/>
          <p:cNvSpPr/>
          <p:nvPr/>
        </p:nvSpPr>
        <p:spPr>
          <a:xfrm>
            <a:off x="4797196" y="2675126"/>
            <a:ext cx="310717" cy="310717"/>
          </a:xfrm>
          <a:prstGeom prst="rect">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0" name="Shape 340"/>
          <p:cNvSpPr/>
          <p:nvPr/>
        </p:nvSpPr>
        <p:spPr>
          <a:xfrm>
            <a:off x="4952555" y="2147909"/>
            <a:ext cx="359305" cy="342196"/>
          </a:xfrm>
          <a:prstGeom prst="pentagon">
            <a:avLst>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1" name="Shape 341"/>
          <p:cNvSpPr/>
          <p:nvPr/>
        </p:nvSpPr>
        <p:spPr>
          <a:xfrm>
            <a:off x="7260649" y="1873814"/>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2" name="Shape 342"/>
          <p:cNvSpPr/>
          <p:nvPr/>
        </p:nvSpPr>
        <p:spPr>
          <a:xfrm>
            <a:off x="6774296" y="2226593"/>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3" name="Shape 343"/>
          <p:cNvSpPr/>
          <p:nvPr/>
        </p:nvSpPr>
        <p:spPr>
          <a:xfrm>
            <a:off x="7747000" y="2226594"/>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4" name="Shape 344"/>
          <p:cNvSpPr/>
          <p:nvPr/>
        </p:nvSpPr>
        <p:spPr>
          <a:xfrm>
            <a:off x="7292431" y="2595289"/>
            <a:ext cx="422786" cy="422786"/>
          </a:xfrm>
          <a:prstGeom prst="star5">
            <a:avLst>
              <a:gd name="adj" fmla="val 19098"/>
              <a:gd name="hf" fmla="val 105146"/>
              <a:gd name="vf" fmla="val 110557"/>
            </a:avLst>
          </a:prstGeom>
          <a:solidFill>
            <a:srgbClr val="FF0000"/>
          </a:solidFill>
          <a:ln w="158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5" name="Shape 345"/>
          <p:cNvSpPr/>
          <p:nvPr/>
        </p:nvSpPr>
        <p:spPr>
          <a:xfrm flipH="1">
            <a:off x="6609815" y="1654557"/>
            <a:ext cx="1724452" cy="1500391"/>
          </a:xfrm>
          <a:prstGeom prst="ellipse">
            <a:avLst/>
          </a:prstGeom>
          <a:no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1713</Words>
  <Application>Microsoft Office PowerPoint</Application>
  <PresentationFormat>Widescreen</PresentationFormat>
  <Paragraphs>236</Paragraphs>
  <Slides>39</Slides>
  <Notes>39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39</vt:i4>
      </vt:variant>
    </vt:vector>
  </HeadingPairs>
  <TitlesOfParts>
    <vt:vector size="45" baseType="lpstr">
      <vt:lpstr>Arial</vt:lpstr>
      <vt:lpstr>Helvetica Neue</vt:lpstr>
      <vt:lpstr>Calibri</vt:lpstr>
      <vt:lpstr>1_Office Theme</vt:lpstr>
      <vt:lpstr>Office Theme</vt:lpstr>
      <vt:lpstr>Office Theme</vt:lpstr>
      <vt:lpstr>16S rRNA and the microbiome</vt:lpstr>
      <vt:lpstr>Microbiology has a long standing interest in pathogens</vt:lpstr>
      <vt:lpstr>The microbiome</vt:lpstr>
      <vt:lpstr>Why might the microbiome matter?</vt:lpstr>
      <vt:lpstr>Outline</vt:lpstr>
      <vt:lpstr>How many prokaryotes exist in nature?</vt:lpstr>
      <vt:lpstr>The great plate count anomaly</vt:lpstr>
      <vt:lpstr>What is a (eukaryotic) species?</vt:lpstr>
      <vt:lpstr>What is a (prokaryotic) species?</vt:lpstr>
      <vt:lpstr>What kind of phenotypes are there for prokaryotes?</vt:lpstr>
      <vt:lpstr>What kind of phenotypes are there for prokaryotes?</vt:lpstr>
      <vt:lpstr>What is a (prokaryotic) species?</vt:lpstr>
      <vt:lpstr>Definitions</vt:lpstr>
      <vt:lpstr>Why the 16S rRNA gene?</vt:lpstr>
      <vt:lpstr>A long history of 16S phylogenetics </vt:lpstr>
      <vt:lpstr>Prior to this, prokaryotes were all lumped together</vt:lpstr>
      <vt:lpstr>Outline</vt:lpstr>
      <vt:lpstr>A standard metagenomics study</vt:lpstr>
      <vt:lpstr>Question – how has industrialization changed the gut microbiome?</vt:lpstr>
      <vt:lpstr>The hygiene hypothesis</vt:lpstr>
      <vt:lpstr>A modern metagenomics sequencing pipeline</vt:lpstr>
      <vt:lpstr>What part of the 16S gene are we amplifying?</vt:lpstr>
      <vt:lpstr>How do we cluster 16S sequences?</vt:lpstr>
      <vt:lpstr>How do we cluster 16S sequences?</vt:lpstr>
      <vt:lpstr>How to do 100,0002 / 2 alignments?</vt:lpstr>
      <vt:lpstr>vsearch / usearch / uclust</vt:lpstr>
      <vt:lpstr>vsearch / usearch / uclust</vt:lpstr>
      <vt:lpstr>vsearch / usearch / uclust</vt:lpstr>
      <vt:lpstr>vsearch / usearch / uclust</vt:lpstr>
      <vt:lpstr>Assigning taxonomy</vt:lpstr>
      <vt:lpstr>Final data</vt:lpstr>
      <vt:lpstr>Data is very high dimensional</vt:lpstr>
      <vt:lpstr>The math of PCA</vt:lpstr>
      <vt:lpstr>Side note: PCA and European genetics</vt:lpstr>
      <vt:lpstr>What’s the problem with using PCA for this analysis?</vt:lpstr>
      <vt:lpstr>PCOA – a poor man’s PCA</vt:lpstr>
      <vt:lpstr>PCOA does have one advantage</vt:lpstr>
      <vt:lpstr>Back to our original question</vt:lpstr>
      <vt:lpstr>The industrialized microbiome is different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16S rRNA and the microbiome</dc:title>
  <dc:creator>Adrian Verster</dc:creator>
  <cp:lastModifiedBy>Adrian Verster</cp:lastModifiedBy>
  <cp:revision>2</cp:revision>
  <dcterms:modified xsi:type="dcterms:W3CDTF">2017-04-25T21:53:33Z</dcterms:modified>
</cp:coreProperties>
</file>